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59" r:id="rId4"/>
    <p:sldId id="258" r:id="rId5"/>
    <p:sldId id="263" r:id="rId6"/>
    <p:sldId id="264" r:id="rId7"/>
    <p:sldId id="260" r:id="rId8"/>
    <p:sldId id="261" r:id="rId9"/>
    <p:sldId id="262" r:id="rId10"/>
    <p:sldId id="265" r:id="rId11"/>
    <p:sldId id="266" r:id="rId12"/>
    <p:sldId id="267" r:id="rId13"/>
    <p:sldId id="268" r:id="rId14"/>
    <p:sldId id="269" r:id="rId15"/>
    <p:sldId id="270" r:id="rId16"/>
    <p:sldId id="271" r:id="rId17"/>
    <p:sldId id="272" r:id="rId18"/>
    <p:sldId id="273" r:id="rId19"/>
    <p:sldId id="276" r:id="rId20"/>
    <p:sldId id="274" r:id="rId21"/>
    <p:sldId id="275" r:id="rId22"/>
    <p:sldId id="277" r:id="rId23"/>
    <p:sldId id="278" r:id="rId24"/>
    <p:sldId id="279" r:id="rId25"/>
    <p:sldId id="280" r:id="rId26"/>
    <p:sldId id="281" r:id="rId27"/>
    <p:sldId id="282" r:id="rId28"/>
    <p:sldId id="283" r:id="rId29"/>
    <p:sldId id="28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89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32" autoAdjust="0"/>
    <p:restoredTop sz="94660"/>
  </p:normalViewPr>
  <p:slideViewPr>
    <p:cSldViewPr>
      <p:cViewPr varScale="1">
        <p:scale>
          <a:sx n="67" d="100"/>
          <a:sy n="67" d="100"/>
        </p:scale>
        <p:origin x="1434" y="60"/>
      </p:cViewPr>
      <p:guideLst>
        <p:guide orient="horz" pos="216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D0F4D8-6BB7-468C-B74F-1206742109C9}" type="datetimeFigureOut">
              <a:rPr lang="en-US" smtClean="0"/>
              <a:t>4/23/2018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0F8BDD-797C-4C98-854C-595F02D040D4}" type="slidenum">
              <a:rPr lang="en-US" smtClean="0"/>
              <a:t>‹#›</a:t>
            </a:fld>
            <a:endParaRPr lang="en-US"/>
          </a:p>
        </p:txBody>
      </p:sp>
    </p:spTree>
    <p:extLst>
      <p:ext uri="{BB962C8B-B14F-4D97-AF65-F5344CB8AC3E}">
        <p14:creationId xmlns:p14="http://schemas.microsoft.com/office/powerpoint/2010/main" val="1115907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59785" y="4956050"/>
            <a:ext cx="7772400" cy="859205"/>
          </a:xfrm>
        </p:spPr>
        <p:txBody>
          <a:bodyPr>
            <a:normAutofit/>
          </a:bodyPr>
          <a:lstStyle>
            <a:lvl1pPr algn="r">
              <a:defRPr sz="36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446940" y="5719575"/>
            <a:ext cx="6400800" cy="835455"/>
          </a:xfrm>
        </p:spPr>
        <p:txBody>
          <a:bodyPr>
            <a:normAutofit/>
          </a:bodyPr>
          <a:lstStyle>
            <a:lvl1pPr marL="0" indent="0" algn="r">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4/23/2018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D48902"/>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8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4/23/2018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70604" y="274638"/>
            <a:ext cx="7016195" cy="1143000"/>
          </a:xfrm>
        </p:spPr>
        <p:txBody>
          <a:bodyPr>
            <a:normAutofit/>
          </a:bodyPr>
          <a:lstStyle>
            <a:lvl1pPr algn="l">
              <a:defRPr sz="3600">
                <a:solidFill>
                  <a:srgbClr val="D48902"/>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1670604" y="1443836"/>
            <a:ext cx="7016195" cy="4275740"/>
          </a:xfrm>
        </p:spPr>
        <p:txBody>
          <a:bodyPr/>
          <a:lstStyle>
            <a:lvl1pPr>
              <a:defRPr sz="28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4/23/2018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4/23/2018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074F12-AA26-4AC8-9962-C36BB8F32554}" type="datetimeFigureOut">
              <a:rPr lang="en-US" smtClean="0"/>
              <a:pPr/>
              <a:t>4/23/2018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D48902"/>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43835"/>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073697"/>
            <a:ext cx="4040188" cy="379858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443835"/>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73697"/>
            <a:ext cx="4041775" cy="379858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3074F12-AA26-4AC8-9962-C36BB8F32554}" type="datetimeFigureOut">
              <a:rPr lang="en-US" smtClean="0"/>
              <a:pPr/>
              <a:t>4/23/2018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074F12-AA26-4AC8-9962-C36BB8F32554}" type="datetimeFigureOut">
              <a:rPr lang="en-US" smtClean="0"/>
              <a:pPr/>
              <a:t>4/23/2018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4/23/2018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4/23/2018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4/23/2018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4/23/2018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4/23/2018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89360994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4/23/2018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3.png"/><Relationship Id="rId7" Type="http://schemas.openxmlformats.org/officeDocument/2006/relationships/slide" Target="slide5.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slide" Target="slide9.xml"/><Relationship Id="rId5" Type="http://schemas.openxmlformats.org/officeDocument/2006/relationships/slide" Target="slide4.xml"/><Relationship Id="rId10" Type="http://schemas.openxmlformats.org/officeDocument/2006/relationships/slide" Target="slide8.xml"/><Relationship Id="rId4" Type="http://schemas.openxmlformats.org/officeDocument/2006/relationships/image" Target="../media/image4.wmf"/><Relationship Id="rId9" Type="http://schemas.openxmlformats.org/officeDocument/2006/relationships/slide" Target="slide7.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3.xml"/><Relationship Id="rId5" Type="http://schemas.openxmlformats.org/officeDocument/2006/relationships/slide" Target="slide13.xml"/><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jpg"/><Relationship Id="rId1" Type="http://schemas.openxmlformats.org/officeDocument/2006/relationships/slideLayout" Target="../slideLayouts/slideLayout6.xml"/><Relationship Id="rId4" Type="http://schemas.openxmlformats.org/officeDocument/2006/relationships/slide" Target="slide13.xml"/></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slide" Target="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slide" Target="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9.png"/><Relationship Id="rId1" Type="http://schemas.openxmlformats.org/officeDocument/2006/relationships/slideLayout" Target="../slideLayouts/slideLayout8.xml"/><Relationship Id="rId4" Type="http://schemas.openxmlformats.org/officeDocument/2006/relationships/slide" Target="slide3.xml"/></Relationships>
</file>

<file path=ppt/slides/_rels/slide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slide" Target="slide4.xml"/><Relationship Id="rId1" Type="http://schemas.openxmlformats.org/officeDocument/2006/relationships/slideLayout" Target="../slideLayouts/slideLayout8.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1.png"/><Relationship Id="rId1" Type="http://schemas.openxmlformats.org/officeDocument/2006/relationships/slideLayout" Target="../slideLayouts/slideLayout8.xml"/><Relationship Id="rId4" Type="http://schemas.openxmlformats.org/officeDocument/2006/relationships/slide" Target="slide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slide" Target="slide3.xml"/><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17.jpg"/><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7.jpg"/><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15.jpg"/><Relationship Id="rId4" Type="http://schemas.openxmlformats.org/officeDocument/2006/relationships/slide" Target="slide4.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1.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4956050"/>
            <a:ext cx="9143999" cy="1068935"/>
          </a:xfrm>
        </p:spPr>
        <p:txBody>
          <a:bodyPr>
            <a:noAutofit/>
          </a:bodyPr>
          <a:lstStyle/>
          <a:p>
            <a:pPr algn="ctr"/>
            <a:r>
              <a:rPr lang="fr-FR" b="1" dirty="0" smtClean="0">
                <a:solidFill>
                  <a:schemeClr val="lt1"/>
                </a:solidFill>
                <a:effectLst>
                  <a:outerShdw blurRad="38100" dist="38100" dir="2700000" algn="tl">
                    <a:srgbClr val="000000">
                      <a:alpha val="43137"/>
                    </a:srgbClr>
                  </a:outerShdw>
                </a:effectLst>
                <a:latin typeface="+mn-lt"/>
                <a:ea typeface="+mn-ea"/>
                <a:cs typeface="+mn-cs"/>
              </a:rPr>
              <a:t>L’appareil</a:t>
            </a:r>
            <a:r>
              <a:rPr lang="en-US" b="1" dirty="0" smtClean="0">
                <a:solidFill>
                  <a:schemeClr val="lt1"/>
                </a:solidFill>
                <a:effectLst>
                  <a:outerShdw blurRad="38100" dist="38100" dir="2700000" algn="tl">
                    <a:srgbClr val="000000">
                      <a:alpha val="43137"/>
                    </a:srgbClr>
                  </a:outerShdw>
                </a:effectLst>
                <a:latin typeface="+mn-lt"/>
                <a:ea typeface="+mn-ea"/>
                <a:cs typeface="+mn-cs"/>
              </a:rPr>
              <a:t> </a:t>
            </a:r>
            <a:r>
              <a:rPr lang="fr-FR" b="1" dirty="0" smtClean="0">
                <a:solidFill>
                  <a:schemeClr val="lt1"/>
                </a:solidFill>
                <a:effectLst>
                  <a:outerShdw blurRad="38100" dist="38100" dir="2700000" algn="tl">
                    <a:srgbClr val="000000">
                      <a:alpha val="43137"/>
                    </a:srgbClr>
                  </a:outerShdw>
                </a:effectLst>
                <a:latin typeface="+mn-lt"/>
                <a:ea typeface="+mn-ea"/>
                <a:cs typeface="+mn-cs"/>
              </a:rPr>
              <a:t>digestif</a:t>
            </a:r>
            <a:r>
              <a:rPr lang="en-US" b="1" dirty="0" smtClean="0">
                <a:solidFill>
                  <a:schemeClr val="lt1"/>
                </a:solidFill>
                <a:effectLst>
                  <a:outerShdw blurRad="38100" dist="38100" dir="2700000" algn="tl">
                    <a:srgbClr val="000000">
                      <a:alpha val="43137"/>
                    </a:srgbClr>
                  </a:outerShdw>
                </a:effectLst>
                <a:latin typeface="+mn-lt"/>
                <a:ea typeface="+mn-ea"/>
                <a:cs typeface="+mn-cs"/>
              </a:rPr>
              <a:t> </a:t>
            </a:r>
            <a:r>
              <a:rPr lang="en-US" b="1" dirty="0">
                <a:solidFill>
                  <a:schemeClr val="lt1"/>
                </a:solidFill>
                <a:effectLst>
                  <a:outerShdw blurRad="38100" dist="38100" dir="2700000" algn="tl">
                    <a:srgbClr val="000000">
                      <a:alpha val="43137"/>
                    </a:srgbClr>
                  </a:outerShdw>
                </a:effectLst>
                <a:latin typeface="+mn-lt"/>
                <a:ea typeface="+mn-ea"/>
                <a:cs typeface="+mn-cs"/>
              </a:rPr>
              <a:t>et le régime </a:t>
            </a:r>
            <a:r>
              <a:rPr lang="fr-FR" b="1" dirty="0" smtClean="0">
                <a:solidFill>
                  <a:schemeClr val="lt1"/>
                </a:solidFill>
                <a:effectLst>
                  <a:outerShdw blurRad="38100" dist="38100" dir="2700000" algn="tl">
                    <a:srgbClr val="000000">
                      <a:alpha val="43137"/>
                    </a:srgbClr>
                  </a:outerShdw>
                </a:effectLst>
                <a:latin typeface="+mn-lt"/>
                <a:ea typeface="+mn-ea"/>
                <a:cs typeface="+mn-cs"/>
              </a:rPr>
              <a:t>alimentaire</a:t>
            </a:r>
            <a:r>
              <a:rPr lang="en-US" b="1" dirty="0" smtClean="0">
                <a:solidFill>
                  <a:schemeClr val="lt1"/>
                </a:solidFill>
                <a:effectLst>
                  <a:outerShdw blurRad="38100" dist="38100" dir="2700000" algn="tl">
                    <a:srgbClr val="000000">
                      <a:alpha val="43137"/>
                    </a:srgbClr>
                  </a:outerShdw>
                </a:effectLst>
                <a:latin typeface="+mn-lt"/>
                <a:ea typeface="+mn-ea"/>
                <a:cs typeface="+mn-cs"/>
              </a:rPr>
              <a:t> </a:t>
            </a:r>
            <a:r>
              <a:rPr lang="en-US" b="1" dirty="0">
                <a:solidFill>
                  <a:schemeClr val="lt1"/>
                </a:solidFill>
                <a:effectLst>
                  <a:outerShdw blurRad="38100" dist="38100" dir="2700000" algn="tl">
                    <a:srgbClr val="000000">
                      <a:alpha val="43137"/>
                    </a:srgbClr>
                  </a:outerShdw>
                </a:effectLst>
                <a:latin typeface="+mn-lt"/>
                <a:ea typeface="+mn-ea"/>
                <a:cs typeface="+mn-cs"/>
              </a:rPr>
              <a:t>(EB5)</a:t>
            </a:r>
          </a:p>
        </p:txBody>
      </p:sp>
      <p:sp>
        <p:nvSpPr>
          <p:cNvPr id="3" name="Subtitle 2"/>
          <p:cNvSpPr>
            <a:spLocks noGrp="1"/>
          </p:cNvSpPr>
          <p:nvPr>
            <p:ph type="subTitle" idx="1"/>
          </p:nvPr>
        </p:nvSpPr>
        <p:spPr>
          <a:xfrm>
            <a:off x="2742075" y="6022545"/>
            <a:ext cx="6400800" cy="835455"/>
          </a:xfrm>
        </p:spPr>
        <p:txBody>
          <a:bodyPr>
            <a:normAutofit/>
          </a:bodyPr>
          <a:lstStyle/>
          <a:p>
            <a:pPr algn="ctr"/>
            <a:r>
              <a:rPr lang="fr-FR" sz="3600" b="1" dirty="0" smtClean="0">
                <a:solidFill>
                  <a:schemeClr val="accent1">
                    <a:lumMod val="75000"/>
                  </a:schemeClr>
                </a:solidFill>
                <a:effectLst>
                  <a:outerShdw blurRad="38100" dist="38100" dir="2700000" algn="tl">
                    <a:srgbClr val="000000">
                      <a:alpha val="43137"/>
                    </a:srgbClr>
                  </a:outerShdw>
                </a:effectLst>
              </a:rPr>
              <a:t>Préparé</a:t>
            </a:r>
            <a:r>
              <a:rPr lang="en-US" sz="3600" b="1" dirty="0" smtClean="0">
                <a:solidFill>
                  <a:schemeClr val="accent1">
                    <a:lumMod val="75000"/>
                  </a:schemeClr>
                </a:solidFill>
                <a:effectLst>
                  <a:outerShdw blurRad="38100" dist="38100" dir="2700000" algn="tl">
                    <a:srgbClr val="000000">
                      <a:alpha val="43137"/>
                    </a:srgbClr>
                  </a:outerShdw>
                </a:effectLst>
              </a:rPr>
              <a:t> </a:t>
            </a:r>
            <a:r>
              <a:rPr lang="en-US" sz="3600" b="1" dirty="0">
                <a:solidFill>
                  <a:schemeClr val="accent1">
                    <a:lumMod val="75000"/>
                  </a:schemeClr>
                </a:solidFill>
                <a:effectLst>
                  <a:outerShdw blurRad="38100" dist="38100" dir="2700000" algn="tl">
                    <a:srgbClr val="000000">
                      <a:alpha val="43137"/>
                    </a:srgbClr>
                  </a:outerShdw>
                </a:effectLst>
              </a:rPr>
              <a:t>par: Batoul Fahess </a:t>
            </a:r>
          </a:p>
        </p:txBody>
      </p:sp>
    </p:spTree>
    <p:extLst>
      <p:ext uri="{BB962C8B-B14F-4D97-AF65-F5344CB8AC3E}">
        <p14:creationId xmlns:p14="http://schemas.microsoft.com/office/powerpoint/2010/main" val="3639203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857250" indent="-857250" algn="ctr">
              <a:buFont typeface="+mj-lt"/>
              <a:buAutoNum type="romanUcPeriod"/>
            </a:pPr>
            <a:r>
              <a:rPr lang="fr-FR" b="1" dirty="0" smtClean="0">
                <a:effectLst>
                  <a:outerShdw blurRad="38100" dist="38100" dir="2700000" algn="tl">
                    <a:srgbClr val="000000">
                      <a:alpha val="43137"/>
                    </a:srgbClr>
                  </a:outerShdw>
                </a:effectLst>
              </a:rPr>
              <a:t>Choisir </a:t>
            </a:r>
            <a:r>
              <a:rPr lang="en-US" b="1" dirty="0" smtClean="0">
                <a:effectLst>
                  <a:outerShdw blurRad="38100" dist="38100" dir="2700000" algn="tl">
                    <a:srgbClr val="000000">
                      <a:alpha val="43137"/>
                    </a:srgbClr>
                  </a:outerShdw>
                </a:effectLst>
              </a:rPr>
              <a:t> la bonne </a:t>
            </a:r>
            <a:r>
              <a:rPr lang="fr-FR" b="1" dirty="0" smtClean="0">
                <a:effectLst>
                  <a:outerShdw blurRad="38100" dist="38100" dir="2700000" algn="tl">
                    <a:srgbClr val="000000">
                      <a:alpha val="43137"/>
                    </a:srgbClr>
                  </a:outerShdw>
                </a:effectLst>
              </a:rPr>
              <a:t>réponse</a:t>
            </a:r>
            <a:r>
              <a:rPr lang="en-US" b="1" dirty="0" smtClean="0">
                <a:effectLst>
                  <a:outerShdw blurRad="38100" dist="38100" dir="2700000" algn="tl">
                    <a:srgbClr val="000000">
                      <a:alpha val="43137"/>
                    </a:srgbClr>
                  </a:outerShdw>
                </a:effectLst>
              </a:rPr>
              <a:t>:</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514350" indent="-514350" algn="ctr">
              <a:buFont typeface="+mj-lt"/>
              <a:buAutoNum type="arabicPeriod"/>
            </a:pPr>
            <a:r>
              <a:rPr lang="en-US" sz="3600" b="1" dirty="0" smtClean="0">
                <a:solidFill>
                  <a:schemeClr val="accent1">
                    <a:lumMod val="75000"/>
                  </a:schemeClr>
                </a:solidFill>
                <a:effectLst>
                  <a:outerShdw blurRad="38100" dist="38100" dir="2700000" algn="tl">
                    <a:srgbClr val="000000">
                      <a:alpha val="43137"/>
                    </a:srgbClr>
                  </a:outerShdw>
                </a:effectLst>
              </a:rPr>
              <a:t>Je </a:t>
            </a:r>
            <a:r>
              <a:rPr lang="fr-FR" sz="3600" b="1" dirty="0" smtClean="0">
                <a:solidFill>
                  <a:schemeClr val="accent1">
                    <a:lumMod val="75000"/>
                  </a:schemeClr>
                </a:solidFill>
                <a:effectLst>
                  <a:outerShdw blurRad="38100" dist="38100" dir="2700000" algn="tl">
                    <a:srgbClr val="000000">
                      <a:alpha val="43137"/>
                    </a:srgbClr>
                  </a:outerShdw>
                </a:effectLst>
              </a:rPr>
              <a:t>suis</a:t>
            </a:r>
            <a:r>
              <a:rPr lang="en-US" sz="3600" b="1" dirty="0" smtClean="0">
                <a:solidFill>
                  <a:schemeClr val="accent1">
                    <a:lumMod val="75000"/>
                  </a:schemeClr>
                </a:solidFill>
                <a:effectLst>
                  <a:outerShdw blurRad="38100" dist="38100" dir="2700000" algn="tl">
                    <a:srgbClr val="000000">
                      <a:alpha val="43137"/>
                    </a:srgbClr>
                  </a:outerShdw>
                </a:effectLst>
              </a:rPr>
              <a:t> un herbivore, je mange:</a:t>
            </a:r>
          </a:p>
          <a:p>
            <a:pPr marL="0" indent="0">
              <a:buNone/>
            </a:pPr>
            <a:endParaRPr lang="en-US" dirty="0" smtClean="0"/>
          </a:p>
          <a:p>
            <a:endParaRPr lang="en-US" dirty="0"/>
          </a:p>
        </p:txBody>
      </p:sp>
      <p:pic>
        <p:nvPicPr>
          <p:cNvPr id="7" name="Picture 16">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705" y="2470228"/>
            <a:ext cx="2974608" cy="2517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MCj0397074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7543800" y="533400"/>
            <a:ext cx="1371600" cy="1358900"/>
          </a:xfrm>
          <a:prstGeom prst="rect">
            <a:avLst/>
          </a:prstGeom>
          <a:effectLst>
            <a:outerShdw dist="35921" dir="2700000" algn="ctr" rotWithShape="0">
              <a:srgbClr val="808080">
                <a:alpha val="99962"/>
              </a:srgbClr>
            </a:outerShdw>
          </a:effectLst>
        </p:spPr>
      </p:pic>
      <p:pic>
        <p:nvPicPr>
          <p:cNvPr id="10" name="Picture 16">
            <a:hlinkClick r:id="rId5" action="ppaction://hlinksldjump"/>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7080" y="2457702"/>
            <a:ext cx="3302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7015280" y="6024985"/>
            <a:ext cx="1900120" cy="369332"/>
          </a:xfrm>
          <a:prstGeom prst="rect">
            <a:avLst/>
          </a:prstGeom>
          <a:noFill/>
        </p:spPr>
        <p:txBody>
          <a:bodyPr wrap="square" rtlCol="0">
            <a:spAutoFit/>
          </a:bodyPr>
          <a:lstStyle/>
          <a:p>
            <a:r>
              <a:rPr lang="fr-FR" dirty="0" smtClean="0"/>
              <a:t>1 </a:t>
            </a:r>
            <a:r>
              <a:rPr lang="fr-FR" dirty="0" smtClean="0">
                <a:hlinkClick r:id="rId7" action="ppaction://hlinksldjump"/>
              </a:rPr>
              <a:t>2</a:t>
            </a:r>
            <a:r>
              <a:rPr lang="fr-FR" dirty="0" smtClean="0"/>
              <a:t> </a:t>
            </a:r>
            <a:r>
              <a:rPr lang="fr-FR" dirty="0" smtClean="0">
                <a:hlinkClick r:id="rId8" action="ppaction://hlinksldjump"/>
              </a:rPr>
              <a:t>3</a:t>
            </a:r>
            <a:r>
              <a:rPr lang="fr-FR" dirty="0" smtClean="0"/>
              <a:t> </a:t>
            </a:r>
            <a:r>
              <a:rPr lang="fr-FR" dirty="0" smtClean="0">
                <a:hlinkClick r:id="rId9" action="ppaction://hlinksldjump"/>
              </a:rPr>
              <a:t>4</a:t>
            </a:r>
            <a:r>
              <a:rPr lang="fr-FR" dirty="0" smtClean="0"/>
              <a:t> </a:t>
            </a:r>
            <a:r>
              <a:rPr lang="fr-FR" dirty="0" smtClean="0">
                <a:hlinkClick r:id="rId10" action="ppaction://hlinksldjump"/>
              </a:rPr>
              <a:t>5</a:t>
            </a:r>
            <a:r>
              <a:rPr lang="fr-FR" dirty="0" smtClean="0"/>
              <a:t> </a:t>
            </a:r>
            <a:r>
              <a:rPr lang="fr-FR" dirty="0" smtClean="0">
                <a:hlinkClick r:id="rId11" action="ppaction://hlinksldjump"/>
              </a:rPr>
              <a:t>6</a:t>
            </a:r>
            <a:r>
              <a:rPr lang="fr-FR" dirty="0" smtClean="0"/>
              <a:t> </a:t>
            </a:r>
            <a:endParaRPr lang="fr-FR" dirty="0"/>
          </a:p>
        </p:txBody>
      </p:sp>
    </p:spTree>
    <p:extLst>
      <p:ext uri="{BB962C8B-B14F-4D97-AF65-F5344CB8AC3E}">
        <p14:creationId xmlns:p14="http://schemas.microsoft.com/office/powerpoint/2010/main" val="410330949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907080" y="1999016"/>
            <a:ext cx="4743988" cy="1569660"/>
          </a:xfrm>
          <a:prstGeom prst="rect">
            <a:avLst/>
          </a:prstGeom>
          <a:noFill/>
        </p:spPr>
        <p:txBody>
          <a:bodyPr wrap="square" rtlCol="0">
            <a:spAutoFit/>
          </a:bodyPr>
          <a:lstStyle/>
          <a:p>
            <a:pPr algn="ctr"/>
            <a:r>
              <a:rPr lang="fr-FR" sz="9600" b="1" dirty="0" smtClean="0">
                <a:solidFill>
                  <a:schemeClr val="accent6">
                    <a:lumMod val="75000"/>
                  </a:schemeClr>
                </a:solidFill>
                <a:effectLst>
                  <a:outerShdw blurRad="38100" dist="38100" dir="2700000" algn="tl">
                    <a:srgbClr val="000000">
                      <a:alpha val="43137"/>
                    </a:srgbClr>
                  </a:outerShdw>
                </a:effectLst>
              </a:rPr>
              <a:t>T</a:t>
            </a:r>
            <a:r>
              <a:rPr lang="fr-FR" sz="9600" b="1" dirty="0">
                <a:solidFill>
                  <a:schemeClr val="accent6">
                    <a:lumMod val="75000"/>
                  </a:schemeClr>
                </a:solidFill>
                <a:effectLst>
                  <a:outerShdw blurRad="38100" dist="38100" dir="2700000" algn="tl">
                    <a:srgbClr val="000000">
                      <a:alpha val="43137"/>
                    </a:srgbClr>
                  </a:outerShdw>
                </a:effectLst>
              </a:rPr>
              <a:t>rè</a:t>
            </a:r>
            <a:r>
              <a:rPr lang="fr-FR" sz="9600" b="1" dirty="0" smtClean="0">
                <a:solidFill>
                  <a:schemeClr val="accent6">
                    <a:lumMod val="75000"/>
                  </a:schemeClr>
                </a:solidFill>
                <a:effectLst>
                  <a:outerShdw blurRad="38100" dist="38100" dir="2700000" algn="tl">
                    <a:srgbClr val="000000">
                      <a:alpha val="43137"/>
                    </a:srgbClr>
                  </a:outerShdw>
                </a:effectLst>
              </a:rPr>
              <a:t>s bien </a:t>
            </a:r>
            <a:endParaRPr lang="fr-FR" sz="9600" b="1" dirty="0">
              <a:solidFill>
                <a:schemeClr val="accent6">
                  <a:lumMod val="75000"/>
                </a:schemeClr>
              </a:solidFill>
              <a:effectLst>
                <a:outerShdw blurRad="38100" dist="38100" dir="2700000" algn="tl">
                  <a:srgbClr val="000000">
                    <a:alpha val="43137"/>
                  </a:srgbClr>
                </a:outerShdw>
              </a:effectLst>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3640" y="1315777"/>
            <a:ext cx="2679575" cy="2303106"/>
          </a:xfrm>
          <a:prstGeom prst="rect">
            <a:avLst/>
          </a:prstGeom>
        </p:spPr>
      </p:pic>
      <p:sp>
        <p:nvSpPr>
          <p:cNvPr id="5" name="Action Button: Home 4">
            <a:hlinkClick r:id="rId4" action="ppaction://hlinksldjump" highlightClick="1"/>
          </p:cNvPr>
          <p:cNvSpPr/>
          <p:nvPr/>
        </p:nvSpPr>
        <p:spPr>
          <a:xfrm>
            <a:off x="0" y="6024985"/>
            <a:ext cx="754375" cy="833015"/>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Action Button: Home 3">
            <a:hlinkClick r:id="rId5" action="ppaction://hlinksldjump" highlightClick="1"/>
          </p:cNvPr>
          <p:cNvSpPr/>
          <p:nvPr/>
        </p:nvSpPr>
        <p:spPr>
          <a:xfrm>
            <a:off x="8236920" y="6024985"/>
            <a:ext cx="907080" cy="833015"/>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0163387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09870" y="833015"/>
            <a:ext cx="2137870" cy="2251134"/>
          </a:xfrm>
        </p:spPr>
      </p:pic>
      <p:sp>
        <p:nvSpPr>
          <p:cNvPr id="10" name="TextBox 9"/>
          <p:cNvSpPr txBox="1"/>
          <p:nvPr/>
        </p:nvSpPr>
        <p:spPr>
          <a:xfrm>
            <a:off x="-57282" y="1443835"/>
            <a:ext cx="7635250" cy="3046988"/>
          </a:xfrm>
          <a:prstGeom prst="rect">
            <a:avLst/>
          </a:prstGeom>
          <a:noFill/>
        </p:spPr>
        <p:txBody>
          <a:bodyPr wrap="square" rtlCol="0">
            <a:spAutoFit/>
          </a:bodyPr>
          <a:lstStyle/>
          <a:p>
            <a:pPr algn="ctr"/>
            <a:r>
              <a:rPr lang="fr-FR" sz="9600" b="1" dirty="0">
                <a:solidFill>
                  <a:schemeClr val="accent6">
                    <a:lumMod val="75000"/>
                  </a:schemeClr>
                </a:solidFill>
                <a:effectLst>
                  <a:outerShdw blurRad="38100" dist="38100" dir="2700000" algn="tl">
                    <a:srgbClr val="000000">
                      <a:alpha val="43137"/>
                    </a:srgbClr>
                  </a:outerShdw>
                </a:effectLst>
              </a:rPr>
              <a:t>Essayer une autre fois </a:t>
            </a:r>
          </a:p>
        </p:txBody>
      </p:sp>
      <p:sp>
        <p:nvSpPr>
          <p:cNvPr id="2" name="Action Button: Home 1">
            <a:hlinkClick r:id="rId3" action="ppaction://hlinksldjump" highlightClick="1"/>
          </p:cNvPr>
          <p:cNvSpPr/>
          <p:nvPr/>
        </p:nvSpPr>
        <p:spPr>
          <a:xfrm>
            <a:off x="-57282" y="6177690"/>
            <a:ext cx="811657" cy="68031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Action Button: Home 2">
            <a:hlinkClick r:id="rId4" action="ppaction://hlinksldjump" highlightClick="1"/>
          </p:cNvPr>
          <p:cNvSpPr/>
          <p:nvPr/>
        </p:nvSpPr>
        <p:spPr>
          <a:xfrm>
            <a:off x="8542330" y="6177690"/>
            <a:ext cx="601670" cy="68031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7078371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6260" y="527605"/>
            <a:ext cx="8847740" cy="1200329"/>
          </a:xfrm>
          <a:prstGeom prst="rect">
            <a:avLst/>
          </a:prstGeom>
          <a:noFill/>
        </p:spPr>
        <p:txBody>
          <a:bodyPr wrap="square" rtlCol="0">
            <a:spAutoFit/>
          </a:bodyPr>
          <a:lstStyle/>
          <a:p>
            <a:pPr marL="342900" indent="-342900" algn="ctr">
              <a:buFont typeface="+mj-lt"/>
              <a:buAutoNum type="arabicPeriod" startAt="2"/>
            </a:pPr>
            <a:r>
              <a:rPr lang="fr-FR" sz="3600" b="1" dirty="0" smtClean="0">
                <a:solidFill>
                  <a:schemeClr val="accent1">
                    <a:lumMod val="75000"/>
                  </a:schemeClr>
                </a:solidFill>
                <a:effectLst>
                  <a:outerShdw blurRad="38100" dist="38100" dir="2700000" algn="tl">
                    <a:srgbClr val="000000">
                      <a:alpha val="43137"/>
                    </a:srgbClr>
                  </a:outerShdw>
                </a:effectLst>
              </a:rPr>
              <a:t> Je </a:t>
            </a:r>
            <a:r>
              <a:rPr lang="fr-FR" sz="3600" b="1" dirty="0">
                <a:solidFill>
                  <a:schemeClr val="accent1">
                    <a:lumMod val="75000"/>
                  </a:schemeClr>
                </a:solidFill>
                <a:effectLst>
                  <a:outerShdw blurRad="38100" dist="38100" dir="2700000" algn="tl">
                    <a:srgbClr val="000000">
                      <a:alpha val="43137"/>
                    </a:srgbClr>
                  </a:outerShdw>
                </a:effectLst>
              </a:rPr>
              <a:t>mange uniquement la viande d’autres animaux, je suis un… </a:t>
            </a:r>
          </a:p>
        </p:txBody>
      </p:sp>
      <p:sp>
        <p:nvSpPr>
          <p:cNvPr id="3" name="Rectangle 2"/>
          <p:cNvSpPr/>
          <p:nvPr/>
        </p:nvSpPr>
        <p:spPr>
          <a:xfrm>
            <a:off x="601669" y="2665475"/>
            <a:ext cx="2595985" cy="91623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effectLst>
                  <a:outerShdw blurRad="38100" dist="38100" dir="2700000" algn="tl">
                    <a:srgbClr val="000000">
                      <a:alpha val="43137"/>
                    </a:srgbClr>
                  </a:outerShdw>
                </a:effectLst>
                <a:hlinkClick r:id="rId2" action="ppaction://hlinksldjump"/>
              </a:rPr>
              <a:t>Omnivore</a:t>
            </a:r>
            <a:r>
              <a:rPr lang="fr-FR" sz="3600" b="1" dirty="0">
                <a:effectLst>
                  <a:outerShdw blurRad="38100" dist="38100" dir="2700000" algn="tl">
                    <a:srgbClr val="000000">
                      <a:alpha val="43137"/>
                    </a:srgbClr>
                  </a:outerShdw>
                </a:effectLst>
              </a:rPr>
              <a:t> </a:t>
            </a:r>
          </a:p>
        </p:txBody>
      </p:sp>
      <p:sp>
        <p:nvSpPr>
          <p:cNvPr id="4" name="Rectangle 3"/>
          <p:cNvSpPr/>
          <p:nvPr/>
        </p:nvSpPr>
        <p:spPr>
          <a:xfrm>
            <a:off x="4836946" y="2638593"/>
            <a:ext cx="2595985" cy="91623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smtClean="0">
                <a:effectLst>
                  <a:outerShdw blurRad="38100" dist="38100" dir="2700000" algn="tl">
                    <a:srgbClr val="000000">
                      <a:alpha val="43137"/>
                    </a:srgbClr>
                  </a:outerShdw>
                </a:effectLst>
                <a:hlinkClick r:id="rId3" action="ppaction://hlinksldjump"/>
              </a:rPr>
              <a:t>Carnivore</a:t>
            </a:r>
            <a:r>
              <a:rPr lang="fr-FR" sz="3600" b="1" dirty="0" smtClean="0">
                <a:effectLst>
                  <a:outerShdw blurRad="38100" dist="38100" dir="2700000" algn="tl">
                    <a:srgbClr val="000000">
                      <a:alpha val="43137"/>
                    </a:srgbClr>
                  </a:outerShdw>
                </a:effectLst>
              </a:rPr>
              <a:t> </a:t>
            </a:r>
            <a:endParaRPr lang="fr-FR" b="1" dirty="0">
              <a:effectLst>
                <a:outerShdw blurRad="38100" dist="38100" dir="2700000" algn="tl">
                  <a:srgbClr val="000000">
                    <a:alpha val="43137"/>
                  </a:srgbClr>
                </a:outerShdw>
              </a:effectLst>
            </a:endParaRPr>
          </a:p>
        </p:txBody>
      </p:sp>
      <p:sp>
        <p:nvSpPr>
          <p:cNvPr id="5" name="Rectangle 4"/>
          <p:cNvSpPr/>
          <p:nvPr/>
        </p:nvSpPr>
        <p:spPr>
          <a:xfrm>
            <a:off x="2739540" y="4039820"/>
            <a:ext cx="2595985" cy="91623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smtClean="0">
                <a:effectLst>
                  <a:outerShdw blurRad="38100" dist="38100" dir="2700000" algn="tl">
                    <a:srgbClr val="000000">
                      <a:alpha val="43137"/>
                    </a:srgbClr>
                  </a:outerShdw>
                </a:effectLst>
                <a:hlinkClick r:id="rId2" action="ppaction://hlinksldjump"/>
              </a:rPr>
              <a:t>Herbivore </a:t>
            </a:r>
            <a:endParaRPr lang="fr-FR"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042911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74900"/>
            <a:ext cx="9144000" cy="1200329"/>
          </a:xfrm>
          <a:prstGeom prst="rect">
            <a:avLst/>
          </a:prstGeom>
          <a:noFill/>
        </p:spPr>
        <p:txBody>
          <a:bodyPr wrap="square" rtlCol="0">
            <a:spAutoFit/>
          </a:bodyPr>
          <a:lstStyle/>
          <a:p>
            <a:pPr marL="342900" indent="-342900" algn="ctr">
              <a:buFont typeface="+mj-lt"/>
              <a:buAutoNum type="arabicPeriod" startAt="3"/>
            </a:pPr>
            <a:r>
              <a:rPr lang="fr-FR" sz="3600" b="1" dirty="0">
                <a:solidFill>
                  <a:schemeClr val="accent1">
                    <a:lumMod val="75000"/>
                  </a:schemeClr>
                </a:solidFill>
                <a:effectLst>
                  <a:outerShdw blurRad="38100" dist="38100" dir="2700000" algn="tl">
                    <a:srgbClr val="000000">
                      <a:alpha val="43137"/>
                    </a:srgbClr>
                  </a:outerShdw>
                </a:effectLst>
              </a:rPr>
              <a:t>Les </a:t>
            </a:r>
            <a:r>
              <a:rPr lang="fr-FR" sz="3600" b="1" dirty="0" smtClean="0">
                <a:solidFill>
                  <a:schemeClr val="accent1">
                    <a:lumMod val="75000"/>
                  </a:schemeClr>
                </a:solidFill>
                <a:effectLst>
                  <a:outerShdw blurRad="38100" dist="38100" dir="2700000" algn="tl">
                    <a:srgbClr val="000000">
                      <a:alpha val="43137"/>
                    </a:srgbClr>
                  </a:outerShdw>
                </a:effectLst>
              </a:rPr>
              <a:t>.... </a:t>
            </a:r>
            <a:r>
              <a:rPr lang="fr-FR" sz="3600" b="1" dirty="0">
                <a:solidFill>
                  <a:schemeClr val="accent1">
                    <a:lumMod val="75000"/>
                  </a:schemeClr>
                </a:solidFill>
                <a:effectLst>
                  <a:outerShdw blurRad="38100" dist="38100" dir="2700000" algn="tl">
                    <a:srgbClr val="000000">
                      <a:alpha val="43137"/>
                    </a:srgbClr>
                  </a:outerShdw>
                </a:effectLst>
              </a:rPr>
              <a:t>se nourrissent à la fois de végétaux et de la viande </a:t>
            </a:r>
          </a:p>
        </p:txBody>
      </p:sp>
      <p:sp>
        <p:nvSpPr>
          <p:cNvPr id="3" name="Rectangle 2"/>
          <p:cNvSpPr/>
          <p:nvPr/>
        </p:nvSpPr>
        <p:spPr>
          <a:xfrm>
            <a:off x="448965" y="2420126"/>
            <a:ext cx="2595985" cy="763525"/>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smtClean="0">
                <a:effectLst>
                  <a:outerShdw blurRad="38100" dist="38100" dir="2700000" algn="tl">
                    <a:srgbClr val="000000">
                      <a:alpha val="43137"/>
                    </a:srgbClr>
                  </a:outerShdw>
                </a:effectLst>
                <a:hlinkClick r:id="rId2" action="ppaction://hlinksldjump"/>
              </a:rPr>
              <a:t>Herbivores</a:t>
            </a:r>
            <a:r>
              <a:rPr lang="fr-FR" sz="3600" b="1" dirty="0" smtClean="0">
                <a:effectLst>
                  <a:outerShdw blurRad="38100" dist="38100" dir="2700000" algn="tl">
                    <a:srgbClr val="000000">
                      <a:alpha val="43137"/>
                    </a:srgbClr>
                  </a:outerShdw>
                </a:effectLst>
              </a:rPr>
              <a:t> </a:t>
            </a:r>
            <a:endParaRPr lang="fr-FR" b="1" dirty="0">
              <a:effectLst>
                <a:outerShdw blurRad="38100" dist="38100" dir="2700000" algn="tl">
                  <a:srgbClr val="000000">
                    <a:alpha val="43137"/>
                  </a:srgbClr>
                </a:outerShdw>
              </a:effectLst>
            </a:endParaRPr>
          </a:p>
        </p:txBody>
      </p:sp>
      <p:sp>
        <p:nvSpPr>
          <p:cNvPr id="4" name="Rectangle 3"/>
          <p:cNvSpPr/>
          <p:nvPr/>
        </p:nvSpPr>
        <p:spPr>
          <a:xfrm>
            <a:off x="4572000" y="2420126"/>
            <a:ext cx="2595985" cy="763525"/>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effectLst>
                  <a:outerShdw blurRad="38100" dist="38100" dir="2700000" algn="tl">
                    <a:srgbClr val="000000">
                      <a:alpha val="43137"/>
                    </a:srgbClr>
                  </a:outerShdw>
                </a:effectLst>
                <a:hlinkClick r:id="rId3" action="ppaction://hlinksldjump"/>
              </a:rPr>
              <a:t>Omnivores</a:t>
            </a:r>
            <a:r>
              <a:rPr lang="fr-FR" sz="3600" b="1" dirty="0">
                <a:effectLst>
                  <a:outerShdw blurRad="38100" dist="38100" dir="2700000" algn="tl">
                    <a:srgbClr val="000000">
                      <a:alpha val="43137"/>
                    </a:srgbClr>
                  </a:outerShdw>
                </a:effectLst>
              </a:rPr>
              <a:t> </a:t>
            </a:r>
          </a:p>
        </p:txBody>
      </p:sp>
      <p:sp>
        <p:nvSpPr>
          <p:cNvPr id="5" name="Rectangle 4"/>
          <p:cNvSpPr/>
          <p:nvPr/>
        </p:nvSpPr>
        <p:spPr>
          <a:xfrm>
            <a:off x="2892245" y="4039820"/>
            <a:ext cx="2595985" cy="763525"/>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smtClean="0">
                <a:effectLst>
                  <a:outerShdw blurRad="38100" dist="38100" dir="2700000" algn="tl">
                    <a:srgbClr val="000000">
                      <a:alpha val="43137"/>
                    </a:srgbClr>
                  </a:outerShdw>
                </a:effectLst>
                <a:hlinkClick r:id="rId2" action="ppaction://hlinksldjump"/>
              </a:rPr>
              <a:t>Carnivores  </a:t>
            </a:r>
            <a:endParaRPr lang="fr-FR"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676542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932" y="668464"/>
            <a:ext cx="8856890" cy="646331"/>
          </a:xfrm>
          <a:prstGeom prst="rect">
            <a:avLst/>
          </a:prstGeom>
          <a:noFill/>
        </p:spPr>
        <p:txBody>
          <a:bodyPr wrap="square" rtlCol="0">
            <a:spAutoFit/>
          </a:bodyPr>
          <a:lstStyle/>
          <a:p>
            <a:pPr marL="742950" indent="-742950" algn="ctr">
              <a:buFont typeface="+mj-lt"/>
              <a:buAutoNum type="arabicPeriod" startAt="4"/>
            </a:pPr>
            <a:r>
              <a:rPr lang="fr-FR" sz="3600" b="1" dirty="0">
                <a:solidFill>
                  <a:schemeClr val="accent1">
                    <a:lumMod val="75000"/>
                  </a:schemeClr>
                </a:solidFill>
                <a:effectLst>
                  <a:outerShdw blurRad="38100" dist="38100" dir="2700000" algn="tl">
                    <a:srgbClr val="000000">
                      <a:alpha val="43137"/>
                    </a:srgbClr>
                  </a:outerShdw>
                </a:effectLst>
              </a:rPr>
              <a:t>Le</a:t>
            </a:r>
            <a:r>
              <a:rPr lang="fr-FR" dirty="0" smtClean="0"/>
              <a:t> </a:t>
            </a:r>
            <a:r>
              <a:rPr lang="fr-FR" sz="3600" b="1" dirty="0">
                <a:solidFill>
                  <a:schemeClr val="accent1">
                    <a:lumMod val="75000"/>
                  </a:schemeClr>
                </a:solidFill>
                <a:effectLst>
                  <a:outerShdw blurRad="38100" dist="38100" dir="2700000" algn="tl">
                    <a:srgbClr val="000000">
                      <a:alpha val="43137"/>
                    </a:srgbClr>
                  </a:outerShdw>
                </a:effectLst>
              </a:rPr>
              <a:t>lion est un: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088" y="1291130"/>
            <a:ext cx="2238375" cy="3664920"/>
          </a:xfrm>
          <a:prstGeom prst="rect">
            <a:avLst/>
          </a:prstGeom>
        </p:spPr>
      </p:pic>
      <p:sp>
        <p:nvSpPr>
          <p:cNvPr id="5" name="Rectangle 4"/>
          <p:cNvSpPr/>
          <p:nvPr/>
        </p:nvSpPr>
        <p:spPr>
          <a:xfrm>
            <a:off x="3655770" y="1596540"/>
            <a:ext cx="2290575" cy="61082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effectLst>
                  <a:outerShdw blurRad="38100" dist="38100" dir="2700000" algn="tl">
                    <a:srgbClr val="000000">
                      <a:alpha val="43137"/>
                    </a:srgbClr>
                  </a:outerShdw>
                </a:effectLst>
                <a:hlinkClick r:id="rId3" action="ppaction://hlinksldjump"/>
              </a:rPr>
              <a:t>Herbivore</a:t>
            </a:r>
            <a:r>
              <a:rPr lang="fr-FR" sz="3200" b="1" dirty="0" smtClean="0">
                <a:effectLst>
                  <a:outerShdw blurRad="38100" dist="38100" dir="2700000" algn="tl">
                    <a:srgbClr val="000000">
                      <a:alpha val="43137"/>
                    </a:srgbClr>
                  </a:outerShdw>
                </a:effectLst>
              </a:rPr>
              <a:t> </a:t>
            </a:r>
            <a:endParaRPr lang="fr-FR" b="1" dirty="0">
              <a:effectLst>
                <a:outerShdw blurRad="38100" dist="38100" dir="2700000" algn="tl">
                  <a:srgbClr val="000000">
                    <a:alpha val="43137"/>
                  </a:srgbClr>
                </a:outerShdw>
              </a:effectLst>
            </a:endParaRPr>
          </a:p>
        </p:txBody>
      </p:sp>
      <p:sp>
        <p:nvSpPr>
          <p:cNvPr id="6" name="Rectangle 5"/>
          <p:cNvSpPr/>
          <p:nvPr/>
        </p:nvSpPr>
        <p:spPr>
          <a:xfrm>
            <a:off x="3655769" y="3093834"/>
            <a:ext cx="2290575" cy="61082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effectLst>
                  <a:outerShdw blurRad="38100" dist="38100" dir="2700000" algn="tl">
                    <a:srgbClr val="000000">
                      <a:alpha val="43137"/>
                    </a:srgbClr>
                  </a:outerShdw>
                </a:effectLst>
                <a:hlinkClick r:id="rId4" action="ppaction://hlinksldjump"/>
              </a:rPr>
              <a:t>Carnivore</a:t>
            </a:r>
            <a:r>
              <a:rPr lang="fr-FR" sz="3200" b="1" dirty="0" smtClean="0">
                <a:effectLst>
                  <a:outerShdw blurRad="38100" dist="38100" dir="2700000" algn="tl">
                    <a:srgbClr val="000000">
                      <a:alpha val="43137"/>
                    </a:srgbClr>
                  </a:outerShdw>
                </a:effectLst>
              </a:rPr>
              <a:t> </a:t>
            </a:r>
            <a:endParaRPr lang="fr-FR" b="1" dirty="0">
              <a:effectLst>
                <a:outerShdw blurRad="38100" dist="38100" dir="2700000" algn="tl">
                  <a:srgbClr val="000000">
                    <a:alpha val="43137"/>
                  </a:srgbClr>
                </a:outerShdw>
              </a:effectLst>
            </a:endParaRPr>
          </a:p>
        </p:txBody>
      </p:sp>
      <p:sp>
        <p:nvSpPr>
          <p:cNvPr id="8" name="Rectangle 7"/>
          <p:cNvSpPr/>
          <p:nvPr/>
        </p:nvSpPr>
        <p:spPr>
          <a:xfrm>
            <a:off x="3690251" y="4497935"/>
            <a:ext cx="2290575" cy="61082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effectLst>
                  <a:outerShdw blurRad="38100" dist="38100" dir="2700000" algn="tl">
                    <a:srgbClr val="000000">
                      <a:alpha val="43137"/>
                    </a:srgbClr>
                  </a:outerShdw>
                </a:effectLst>
                <a:hlinkClick r:id="rId3" action="ppaction://hlinksldjump"/>
              </a:rPr>
              <a:t>Omnivore </a:t>
            </a:r>
            <a:endParaRPr lang="fr-FR"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79084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27605"/>
            <a:ext cx="9144000" cy="646331"/>
          </a:xfrm>
          <a:prstGeom prst="rect">
            <a:avLst/>
          </a:prstGeom>
          <a:noFill/>
        </p:spPr>
        <p:txBody>
          <a:bodyPr wrap="square" rtlCol="0">
            <a:spAutoFit/>
          </a:bodyPr>
          <a:lstStyle/>
          <a:p>
            <a:pPr marL="742950" indent="-742950" algn="ctr">
              <a:buFont typeface="+mj-lt"/>
              <a:buAutoNum type="arabicPeriod" startAt="5"/>
            </a:pPr>
            <a:r>
              <a:rPr lang="fr-FR" sz="3600" b="1" dirty="0">
                <a:solidFill>
                  <a:schemeClr val="accent1">
                    <a:lumMod val="75000"/>
                  </a:schemeClr>
                </a:solidFill>
                <a:effectLst>
                  <a:outerShdw blurRad="38100" dist="38100" dir="2700000" algn="tl">
                    <a:srgbClr val="000000">
                      <a:alpha val="43137"/>
                    </a:srgbClr>
                  </a:outerShdw>
                </a:effectLst>
              </a:rPr>
              <a:t>Le </a:t>
            </a:r>
            <a:r>
              <a:rPr lang="fr-FR" sz="3600" b="1" dirty="0" smtClean="0">
                <a:solidFill>
                  <a:schemeClr val="accent1">
                    <a:lumMod val="75000"/>
                  </a:schemeClr>
                </a:solidFill>
                <a:effectLst>
                  <a:outerShdw blurRad="38100" dist="38100" dir="2700000" algn="tl">
                    <a:srgbClr val="000000">
                      <a:alpha val="43137"/>
                    </a:srgbClr>
                  </a:outerShdw>
                </a:effectLst>
              </a:rPr>
              <a:t>chien </a:t>
            </a:r>
            <a:r>
              <a:rPr lang="fr-FR" sz="3600" b="1" dirty="0">
                <a:solidFill>
                  <a:schemeClr val="accent1">
                    <a:lumMod val="75000"/>
                  </a:schemeClr>
                </a:solidFill>
                <a:effectLst>
                  <a:outerShdw blurRad="38100" dist="38100" dir="2700000" algn="tl">
                    <a:srgbClr val="000000">
                      <a:alpha val="43137"/>
                    </a:srgbClr>
                  </a:outerShdw>
                </a:effectLst>
              </a:rPr>
              <a:t>est un: </a:t>
            </a:r>
          </a:p>
        </p:txBody>
      </p:sp>
      <p:sp>
        <p:nvSpPr>
          <p:cNvPr id="5" name="Rectangle 4"/>
          <p:cNvSpPr/>
          <p:nvPr/>
        </p:nvSpPr>
        <p:spPr>
          <a:xfrm>
            <a:off x="4501629" y="1443835"/>
            <a:ext cx="2137870" cy="61082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effectLst>
                  <a:outerShdw blurRad="38100" dist="38100" dir="2700000" algn="tl">
                    <a:srgbClr val="000000">
                      <a:alpha val="43137"/>
                    </a:srgbClr>
                  </a:outerShdw>
                </a:effectLst>
                <a:hlinkClick r:id="rId2" action="ppaction://hlinksldjump"/>
              </a:rPr>
              <a:t>Omnivore</a:t>
            </a:r>
            <a:r>
              <a:rPr lang="fr-FR" sz="3200" b="1" dirty="0" smtClean="0">
                <a:effectLst>
                  <a:outerShdw blurRad="38100" dist="38100" dir="2700000" algn="tl">
                    <a:srgbClr val="000000">
                      <a:alpha val="43137"/>
                    </a:srgbClr>
                  </a:outerShdw>
                </a:effectLst>
              </a:rPr>
              <a:t> </a:t>
            </a:r>
            <a:endParaRPr lang="fr-FR" b="1" dirty="0">
              <a:effectLst>
                <a:outerShdw blurRad="38100" dist="38100" dir="2700000" algn="tl">
                  <a:srgbClr val="000000">
                    <a:alpha val="43137"/>
                  </a:srgbClr>
                </a:outerShdw>
              </a:effectLst>
            </a:endParaRPr>
          </a:p>
        </p:txBody>
      </p:sp>
      <p:sp>
        <p:nvSpPr>
          <p:cNvPr id="6" name="Rectangle 5"/>
          <p:cNvSpPr/>
          <p:nvPr/>
        </p:nvSpPr>
        <p:spPr>
          <a:xfrm>
            <a:off x="4486148" y="2665475"/>
            <a:ext cx="2137870" cy="61082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effectLst>
                  <a:outerShdw blurRad="38100" dist="38100" dir="2700000" algn="tl">
                    <a:srgbClr val="000000">
                      <a:alpha val="43137"/>
                    </a:srgbClr>
                  </a:outerShdw>
                </a:effectLst>
                <a:hlinkClick r:id="rId3" action="ppaction://hlinksldjump"/>
              </a:rPr>
              <a:t>Carnivore </a:t>
            </a:r>
            <a:endParaRPr lang="fr-FR" b="1" dirty="0">
              <a:effectLst>
                <a:outerShdw blurRad="38100" dist="38100" dir="2700000" algn="tl">
                  <a:srgbClr val="000000">
                    <a:alpha val="43137"/>
                  </a:srgbClr>
                </a:outerShdw>
              </a:effectLst>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169" y="1191017"/>
            <a:ext cx="2901395" cy="3964332"/>
          </a:xfrm>
          <a:prstGeom prst="rect">
            <a:avLst/>
          </a:prstGeom>
        </p:spPr>
      </p:pic>
      <p:sp>
        <p:nvSpPr>
          <p:cNvPr id="8" name="Rectangle 7"/>
          <p:cNvSpPr/>
          <p:nvPr/>
        </p:nvSpPr>
        <p:spPr>
          <a:xfrm>
            <a:off x="4506414" y="3996155"/>
            <a:ext cx="2137870" cy="61082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effectLst>
                  <a:outerShdw blurRad="38100" dist="38100" dir="2700000" algn="tl">
                    <a:srgbClr val="000000">
                      <a:alpha val="43137"/>
                    </a:srgbClr>
                  </a:outerShdw>
                </a:effectLst>
                <a:hlinkClick r:id="rId2" action="ppaction://hlinksldjump"/>
              </a:rPr>
              <a:t>Herbivore </a:t>
            </a:r>
            <a:endParaRPr lang="fr-FR"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7843491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555" y="374900"/>
            <a:ext cx="8551480" cy="646331"/>
          </a:xfrm>
          <a:prstGeom prst="rect">
            <a:avLst/>
          </a:prstGeom>
          <a:noFill/>
        </p:spPr>
        <p:txBody>
          <a:bodyPr wrap="square" rtlCol="0">
            <a:spAutoFit/>
          </a:bodyPr>
          <a:lstStyle/>
          <a:p>
            <a:pPr marL="342900" indent="-342900" algn="ctr">
              <a:buFont typeface="+mj-lt"/>
              <a:buAutoNum type="arabicPeriod" startAt="6"/>
            </a:pPr>
            <a:r>
              <a:rPr lang="fr-FR" sz="3600" b="1" dirty="0">
                <a:solidFill>
                  <a:schemeClr val="accent1">
                    <a:lumMod val="75000"/>
                  </a:schemeClr>
                </a:solidFill>
                <a:effectLst>
                  <a:outerShdw blurRad="38100" dist="38100" dir="2700000" algn="tl">
                    <a:srgbClr val="000000">
                      <a:alpha val="43137"/>
                    </a:srgbClr>
                  </a:outerShdw>
                </a:effectLst>
              </a:rPr>
              <a:t>Le</a:t>
            </a:r>
            <a:r>
              <a:rPr lang="fr-FR" dirty="0" smtClean="0"/>
              <a:t> </a:t>
            </a:r>
            <a:r>
              <a:rPr lang="fr-FR" sz="3600" b="1" dirty="0">
                <a:solidFill>
                  <a:schemeClr val="accent1">
                    <a:lumMod val="75000"/>
                  </a:schemeClr>
                </a:solidFill>
                <a:effectLst>
                  <a:outerShdw blurRad="38100" dist="38100" dir="2700000" algn="tl">
                    <a:srgbClr val="000000">
                      <a:alpha val="43137"/>
                    </a:srgbClr>
                  </a:outerShdw>
                </a:effectLst>
              </a:rPr>
              <a:t>singe est un: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260" y="1138425"/>
            <a:ext cx="2686050" cy="3664920"/>
          </a:xfrm>
          <a:prstGeom prst="rect">
            <a:avLst/>
          </a:prstGeom>
        </p:spPr>
      </p:pic>
      <p:sp>
        <p:nvSpPr>
          <p:cNvPr id="4" name="Rectangle 3"/>
          <p:cNvSpPr/>
          <p:nvPr/>
        </p:nvSpPr>
        <p:spPr>
          <a:xfrm>
            <a:off x="4419295" y="1291130"/>
            <a:ext cx="2137870" cy="61082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effectLst>
                  <a:outerShdw blurRad="38100" dist="38100" dir="2700000" algn="tl">
                    <a:srgbClr val="000000">
                      <a:alpha val="43137"/>
                    </a:srgbClr>
                  </a:outerShdw>
                </a:effectLst>
                <a:hlinkClick r:id="rId3" action="ppaction://hlinksldjump"/>
              </a:rPr>
              <a:t>Herbivore </a:t>
            </a:r>
            <a:endParaRPr lang="fr-FR" b="1" dirty="0">
              <a:effectLst>
                <a:outerShdw blurRad="38100" dist="38100" dir="2700000" algn="tl">
                  <a:srgbClr val="000000">
                    <a:alpha val="43137"/>
                  </a:srgbClr>
                </a:outerShdw>
              </a:effectLst>
            </a:endParaRPr>
          </a:p>
        </p:txBody>
      </p:sp>
      <p:sp>
        <p:nvSpPr>
          <p:cNvPr id="5" name="Rectangle 4"/>
          <p:cNvSpPr/>
          <p:nvPr/>
        </p:nvSpPr>
        <p:spPr>
          <a:xfrm>
            <a:off x="4419295" y="2512770"/>
            <a:ext cx="2137870" cy="61082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effectLst>
                  <a:outerShdw blurRad="38100" dist="38100" dir="2700000" algn="tl">
                    <a:srgbClr val="000000">
                      <a:alpha val="43137"/>
                    </a:srgbClr>
                  </a:outerShdw>
                </a:effectLst>
                <a:hlinkClick r:id="rId4" action="ppaction://hlinksldjump"/>
              </a:rPr>
              <a:t>Omnivore </a:t>
            </a:r>
            <a:endParaRPr lang="fr-FR" sz="3200" b="1" dirty="0">
              <a:effectLst>
                <a:outerShdw blurRad="38100" dist="38100" dir="2700000" algn="tl">
                  <a:srgbClr val="000000">
                    <a:alpha val="43137"/>
                  </a:srgbClr>
                </a:outerShdw>
              </a:effectLst>
            </a:endParaRPr>
          </a:p>
        </p:txBody>
      </p:sp>
      <p:sp>
        <p:nvSpPr>
          <p:cNvPr id="6" name="Rectangle 5"/>
          <p:cNvSpPr/>
          <p:nvPr/>
        </p:nvSpPr>
        <p:spPr>
          <a:xfrm>
            <a:off x="4419295" y="3887116"/>
            <a:ext cx="2137870" cy="61082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effectLst>
                  <a:outerShdw blurRad="38100" dist="38100" dir="2700000" algn="tl">
                    <a:srgbClr val="000000">
                      <a:alpha val="43137"/>
                    </a:srgbClr>
                  </a:outerShdw>
                </a:effectLst>
                <a:hlinkClick r:id="rId3" action="ppaction://hlinksldjump"/>
              </a:rPr>
              <a:t>Carnivore </a:t>
            </a:r>
            <a:endParaRPr lang="fr-FR"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0217719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857250" indent="-857250" algn="ctr">
              <a:buFont typeface="+mj-lt"/>
              <a:buAutoNum type="romanUcPeriod" startAt="2"/>
            </a:pPr>
            <a:r>
              <a:rPr lang="fr-FR" b="1" dirty="0" smtClean="0">
                <a:effectLst>
                  <a:outerShdw blurRad="38100" dist="38100" dir="2700000" algn="tl">
                    <a:srgbClr val="000000">
                      <a:alpha val="43137"/>
                    </a:srgbClr>
                  </a:outerShdw>
                </a:effectLst>
              </a:rPr>
              <a:t>Observer les 3 photos suivantes: </a:t>
            </a:r>
            <a:endParaRPr lang="fr-FR" b="1" dirty="0">
              <a:effectLst>
                <a:outerShdw blurRad="38100" dist="38100" dir="2700000" algn="tl">
                  <a:srgbClr val="000000">
                    <a:alpha val="43137"/>
                  </a:srgbClr>
                </a:outerShdw>
              </a:effectLst>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3556" y="1138425"/>
            <a:ext cx="3054100" cy="244328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8730" y="1138426"/>
            <a:ext cx="3362780" cy="244328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0605" y="3734410"/>
            <a:ext cx="5039265" cy="2032000"/>
          </a:xfrm>
          <a:prstGeom prst="rect">
            <a:avLst/>
          </a:prstGeom>
        </p:spPr>
      </p:pic>
    </p:spTree>
    <p:extLst>
      <p:ext uri="{BB962C8B-B14F-4D97-AF65-F5344CB8AC3E}">
        <p14:creationId xmlns:p14="http://schemas.microsoft.com/office/powerpoint/2010/main" val="276811452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27605"/>
            <a:ext cx="9144000" cy="646331"/>
          </a:xfrm>
          <a:prstGeom prst="rect">
            <a:avLst/>
          </a:prstGeom>
          <a:noFill/>
        </p:spPr>
        <p:txBody>
          <a:bodyPr wrap="square" rtlCol="0">
            <a:spAutoFit/>
          </a:bodyPr>
          <a:lstStyle/>
          <a:p>
            <a:pPr algn="ctr"/>
            <a:r>
              <a:rPr lang="fr-FR" sz="3600" b="1" dirty="0" smtClean="0">
                <a:solidFill>
                  <a:srgbClr val="D48902"/>
                </a:solidFill>
                <a:effectLst>
                  <a:outerShdw blurRad="38100" dist="38100" dir="2700000" algn="tl">
                    <a:srgbClr val="000000">
                      <a:alpha val="43137"/>
                    </a:srgbClr>
                  </a:outerShdw>
                </a:effectLst>
              </a:rPr>
              <a:t>Questions: </a:t>
            </a:r>
            <a:endParaRPr lang="fr-FR" sz="3600" b="1" dirty="0">
              <a:solidFill>
                <a:srgbClr val="D48902"/>
              </a:solidFill>
              <a:effectLst>
                <a:outerShdw blurRad="38100" dist="38100" dir="2700000" algn="tl">
                  <a:srgbClr val="000000">
                    <a:alpha val="43137"/>
                  </a:srgbClr>
                </a:outerShdw>
              </a:effectLst>
            </a:endParaRPr>
          </a:p>
        </p:txBody>
      </p:sp>
      <p:sp>
        <p:nvSpPr>
          <p:cNvPr id="3" name="TextBox 2"/>
          <p:cNvSpPr txBox="1"/>
          <p:nvPr/>
        </p:nvSpPr>
        <p:spPr>
          <a:xfrm>
            <a:off x="0" y="1291130"/>
            <a:ext cx="9144000" cy="646331"/>
          </a:xfrm>
          <a:prstGeom prst="rect">
            <a:avLst/>
          </a:prstGeom>
          <a:noFill/>
        </p:spPr>
        <p:txBody>
          <a:bodyPr wrap="square" rtlCol="0">
            <a:spAutoFit/>
          </a:bodyPr>
          <a:lstStyle/>
          <a:p>
            <a:pPr marL="400050" indent="-400050">
              <a:buFont typeface="+mj-lt"/>
              <a:buAutoNum type="romanLcPeriod"/>
            </a:pPr>
            <a:r>
              <a:rPr lang="fr-FR" sz="3600" b="1" dirty="0">
                <a:solidFill>
                  <a:schemeClr val="accent1">
                    <a:lumMod val="75000"/>
                  </a:schemeClr>
                </a:solidFill>
                <a:effectLst>
                  <a:outerShdw blurRad="38100" dist="38100" dir="2700000" algn="tl">
                    <a:srgbClr val="000000">
                      <a:alpha val="43137"/>
                    </a:srgbClr>
                  </a:outerShdw>
                </a:effectLst>
              </a:rPr>
              <a:t>Qu’est ce qui est différent dans les photos? </a:t>
            </a:r>
          </a:p>
        </p:txBody>
      </p:sp>
      <p:sp>
        <p:nvSpPr>
          <p:cNvPr id="5" name="Rectangle 4"/>
          <p:cNvSpPr/>
          <p:nvPr/>
        </p:nvSpPr>
        <p:spPr>
          <a:xfrm>
            <a:off x="2815891" y="2050256"/>
            <a:ext cx="2901395" cy="61082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effectLst>
                  <a:outerShdw blurRad="38100" dist="38100" dir="2700000" algn="tl">
                    <a:srgbClr val="000000">
                      <a:alpha val="43137"/>
                    </a:srgbClr>
                  </a:outerShdw>
                </a:effectLst>
              </a:rPr>
              <a:t>Les dents </a:t>
            </a:r>
            <a:endParaRPr lang="fr-FR" sz="3200" b="1" dirty="0">
              <a:effectLst>
                <a:outerShdw blurRad="38100" dist="38100" dir="2700000" algn="tl">
                  <a:srgbClr val="000000">
                    <a:alpha val="43137"/>
                  </a:srgbClr>
                </a:outerShdw>
              </a:effectLst>
            </a:endParaRPr>
          </a:p>
        </p:txBody>
      </p:sp>
      <p:sp>
        <p:nvSpPr>
          <p:cNvPr id="6" name="TextBox 5"/>
          <p:cNvSpPr txBox="1"/>
          <p:nvPr/>
        </p:nvSpPr>
        <p:spPr>
          <a:xfrm>
            <a:off x="-67416" y="2675819"/>
            <a:ext cx="9144000" cy="1200329"/>
          </a:xfrm>
          <a:prstGeom prst="rect">
            <a:avLst/>
          </a:prstGeom>
          <a:noFill/>
        </p:spPr>
        <p:txBody>
          <a:bodyPr wrap="square" rtlCol="0">
            <a:spAutoFit/>
          </a:bodyPr>
          <a:lstStyle/>
          <a:p>
            <a:pPr marL="400050" indent="-400050">
              <a:buFont typeface="+mj-lt"/>
              <a:buAutoNum type="romanLcPeriod" startAt="2"/>
            </a:pPr>
            <a:r>
              <a:rPr lang="fr-FR" sz="3600" b="1" dirty="0">
                <a:solidFill>
                  <a:schemeClr val="accent1">
                    <a:lumMod val="75000"/>
                  </a:schemeClr>
                </a:solidFill>
                <a:effectLst>
                  <a:outerShdw blurRad="38100" dist="38100" dir="2700000" algn="tl">
                    <a:srgbClr val="000000">
                      <a:alpha val="43137"/>
                    </a:srgbClr>
                  </a:outerShdw>
                </a:effectLst>
              </a:rPr>
              <a:t>A votre avis, pourquoi se </a:t>
            </a:r>
            <a:r>
              <a:rPr lang="fr-FR" sz="3600" b="1" dirty="0" smtClean="0">
                <a:solidFill>
                  <a:schemeClr val="accent1">
                    <a:lumMod val="75000"/>
                  </a:schemeClr>
                </a:solidFill>
                <a:effectLst>
                  <a:outerShdw blurRad="38100" dist="38100" dir="2700000" algn="tl">
                    <a:srgbClr val="000000">
                      <a:alpha val="43137"/>
                    </a:srgbClr>
                  </a:outerShdw>
                </a:effectLst>
              </a:rPr>
              <a:t>diffèrent elles </a:t>
            </a:r>
            <a:r>
              <a:rPr lang="fr-FR" sz="3600" b="1" dirty="0">
                <a:solidFill>
                  <a:schemeClr val="accent1">
                    <a:lumMod val="75000"/>
                  </a:schemeClr>
                </a:solidFill>
                <a:effectLst>
                  <a:outerShdw blurRad="38100" dist="38100" dir="2700000" algn="tl">
                    <a:srgbClr val="000000">
                      <a:alpha val="43137"/>
                    </a:srgbClr>
                  </a:outerShdw>
                </a:effectLst>
              </a:rPr>
              <a:t>d’un animal à l’autre? </a:t>
            </a:r>
          </a:p>
        </p:txBody>
      </p:sp>
      <p:sp>
        <p:nvSpPr>
          <p:cNvPr id="8" name="Rectangle 7"/>
          <p:cNvSpPr/>
          <p:nvPr/>
        </p:nvSpPr>
        <p:spPr>
          <a:xfrm>
            <a:off x="0" y="3857535"/>
            <a:ext cx="9143999" cy="183246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3200" b="1" dirty="0" smtClean="0">
                <a:effectLst>
                  <a:outerShdw blurRad="38100" dist="38100" dir="2700000" algn="tl">
                    <a:srgbClr val="000000">
                      <a:alpha val="43137"/>
                    </a:srgbClr>
                  </a:outerShdw>
                </a:effectLst>
              </a:rPr>
              <a:t>car les animaux ne mangent pas la même chose  (végétaux, viandes, végétaux et viande).</a:t>
            </a:r>
            <a:endParaRPr lang="fr-FR" dirty="0"/>
          </a:p>
        </p:txBody>
      </p:sp>
    </p:spTree>
    <p:extLst>
      <p:ext uri="{BB962C8B-B14F-4D97-AF65-F5344CB8AC3E}">
        <p14:creationId xmlns:p14="http://schemas.microsoft.com/office/powerpoint/2010/main" val="24096702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80">
                                          <p:stCondLst>
                                            <p:cond delay="0"/>
                                          </p:stCondLst>
                                        </p:cTn>
                                        <p:tgtEl>
                                          <p:spTgt spid="5"/>
                                        </p:tgtEl>
                                      </p:cBhvr>
                                    </p:animEffect>
                                    <p:anim calcmode="lin" valueType="num">
                                      <p:cBhvr>
                                        <p:cTn id="1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3" dur="26">
                                          <p:stCondLst>
                                            <p:cond delay="650"/>
                                          </p:stCondLst>
                                        </p:cTn>
                                        <p:tgtEl>
                                          <p:spTgt spid="5"/>
                                        </p:tgtEl>
                                      </p:cBhvr>
                                      <p:to x="100000" y="60000"/>
                                    </p:animScale>
                                    <p:animScale>
                                      <p:cBhvr>
                                        <p:cTn id="24" dur="166" decel="50000">
                                          <p:stCondLst>
                                            <p:cond delay="676"/>
                                          </p:stCondLst>
                                        </p:cTn>
                                        <p:tgtEl>
                                          <p:spTgt spid="5"/>
                                        </p:tgtEl>
                                      </p:cBhvr>
                                      <p:to x="100000" y="100000"/>
                                    </p:animScale>
                                    <p:animScale>
                                      <p:cBhvr>
                                        <p:cTn id="25" dur="26">
                                          <p:stCondLst>
                                            <p:cond delay="1312"/>
                                          </p:stCondLst>
                                        </p:cTn>
                                        <p:tgtEl>
                                          <p:spTgt spid="5"/>
                                        </p:tgtEl>
                                      </p:cBhvr>
                                      <p:to x="100000" y="80000"/>
                                    </p:animScale>
                                    <p:animScale>
                                      <p:cBhvr>
                                        <p:cTn id="26" dur="166" decel="50000">
                                          <p:stCondLst>
                                            <p:cond delay="1338"/>
                                          </p:stCondLst>
                                        </p:cTn>
                                        <p:tgtEl>
                                          <p:spTgt spid="5"/>
                                        </p:tgtEl>
                                      </p:cBhvr>
                                      <p:to x="100000" y="100000"/>
                                    </p:animScale>
                                    <p:animScale>
                                      <p:cBhvr>
                                        <p:cTn id="27" dur="26">
                                          <p:stCondLst>
                                            <p:cond delay="1642"/>
                                          </p:stCondLst>
                                        </p:cTn>
                                        <p:tgtEl>
                                          <p:spTgt spid="5"/>
                                        </p:tgtEl>
                                      </p:cBhvr>
                                      <p:to x="100000" y="90000"/>
                                    </p:animScale>
                                    <p:animScale>
                                      <p:cBhvr>
                                        <p:cTn id="28" dur="166" decel="50000">
                                          <p:stCondLst>
                                            <p:cond delay="1668"/>
                                          </p:stCondLst>
                                        </p:cTn>
                                        <p:tgtEl>
                                          <p:spTgt spid="5"/>
                                        </p:tgtEl>
                                      </p:cBhvr>
                                      <p:to x="100000" y="100000"/>
                                    </p:animScale>
                                    <p:animScale>
                                      <p:cBhvr>
                                        <p:cTn id="29" dur="26">
                                          <p:stCondLst>
                                            <p:cond delay="1808"/>
                                          </p:stCondLst>
                                        </p:cTn>
                                        <p:tgtEl>
                                          <p:spTgt spid="5"/>
                                        </p:tgtEl>
                                      </p:cBhvr>
                                      <p:to x="100000" y="95000"/>
                                    </p:animScale>
                                    <p:animScale>
                                      <p:cBhvr>
                                        <p:cTn id="30" dur="166" decel="50000">
                                          <p:stCondLst>
                                            <p:cond delay="1834"/>
                                          </p:stCondLst>
                                        </p:cTn>
                                        <p:tgtEl>
                                          <p:spTgt spid="5"/>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Effect transition="in" filter="barn(inVertical)">
                                      <p:cBhvr>
                                        <p:cTn id="35" dur="500"/>
                                        <p:tgtEl>
                                          <p:spTgt spid="6">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580">
                                          <p:stCondLst>
                                            <p:cond delay="0"/>
                                          </p:stCondLst>
                                        </p:cTn>
                                        <p:tgtEl>
                                          <p:spTgt spid="8"/>
                                        </p:tgtEl>
                                      </p:cBhvr>
                                    </p:animEffect>
                                    <p:anim calcmode="lin" valueType="num">
                                      <p:cBhvr>
                                        <p:cTn id="41"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6" dur="26">
                                          <p:stCondLst>
                                            <p:cond delay="650"/>
                                          </p:stCondLst>
                                        </p:cTn>
                                        <p:tgtEl>
                                          <p:spTgt spid="8"/>
                                        </p:tgtEl>
                                      </p:cBhvr>
                                      <p:to x="100000" y="60000"/>
                                    </p:animScale>
                                    <p:animScale>
                                      <p:cBhvr>
                                        <p:cTn id="47" dur="166" decel="50000">
                                          <p:stCondLst>
                                            <p:cond delay="676"/>
                                          </p:stCondLst>
                                        </p:cTn>
                                        <p:tgtEl>
                                          <p:spTgt spid="8"/>
                                        </p:tgtEl>
                                      </p:cBhvr>
                                      <p:to x="100000" y="100000"/>
                                    </p:animScale>
                                    <p:animScale>
                                      <p:cBhvr>
                                        <p:cTn id="48" dur="26">
                                          <p:stCondLst>
                                            <p:cond delay="1312"/>
                                          </p:stCondLst>
                                        </p:cTn>
                                        <p:tgtEl>
                                          <p:spTgt spid="8"/>
                                        </p:tgtEl>
                                      </p:cBhvr>
                                      <p:to x="100000" y="80000"/>
                                    </p:animScale>
                                    <p:animScale>
                                      <p:cBhvr>
                                        <p:cTn id="49" dur="166" decel="50000">
                                          <p:stCondLst>
                                            <p:cond delay="1338"/>
                                          </p:stCondLst>
                                        </p:cTn>
                                        <p:tgtEl>
                                          <p:spTgt spid="8"/>
                                        </p:tgtEl>
                                      </p:cBhvr>
                                      <p:to x="100000" y="100000"/>
                                    </p:animScale>
                                    <p:animScale>
                                      <p:cBhvr>
                                        <p:cTn id="50" dur="26">
                                          <p:stCondLst>
                                            <p:cond delay="1642"/>
                                          </p:stCondLst>
                                        </p:cTn>
                                        <p:tgtEl>
                                          <p:spTgt spid="8"/>
                                        </p:tgtEl>
                                      </p:cBhvr>
                                      <p:to x="100000" y="90000"/>
                                    </p:animScale>
                                    <p:animScale>
                                      <p:cBhvr>
                                        <p:cTn id="51" dur="166" decel="50000">
                                          <p:stCondLst>
                                            <p:cond delay="1668"/>
                                          </p:stCondLst>
                                        </p:cTn>
                                        <p:tgtEl>
                                          <p:spTgt spid="8"/>
                                        </p:tgtEl>
                                      </p:cBhvr>
                                      <p:to x="100000" y="100000"/>
                                    </p:animScale>
                                    <p:animScale>
                                      <p:cBhvr>
                                        <p:cTn id="52" dur="26">
                                          <p:stCondLst>
                                            <p:cond delay="1808"/>
                                          </p:stCondLst>
                                        </p:cTn>
                                        <p:tgtEl>
                                          <p:spTgt spid="8"/>
                                        </p:tgtEl>
                                      </p:cBhvr>
                                      <p:to x="100000" y="95000"/>
                                    </p:animScale>
                                    <p:animScale>
                                      <p:cBhvr>
                                        <p:cTn id="53"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r-FR" sz="4000" b="1" dirty="0" smtClean="0">
                <a:effectLst>
                  <a:outerShdw blurRad="38100" dist="38100" dir="2700000" algn="tl">
                    <a:srgbClr val="000000">
                      <a:alpha val="43137"/>
                    </a:srgbClr>
                  </a:outerShdw>
                </a:effectLst>
              </a:rPr>
              <a:t>Sais-tu qu’il y a 3 sortes de dents?? </a:t>
            </a:r>
            <a:endParaRPr lang="fr-FR"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fr-FR" sz="3600" b="1" dirty="0">
                <a:solidFill>
                  <a:schemeClr val="accent6"/>
                </a:solidFill>
                <a:effectLst>
                  <a:outerShdw blurRad="38100" dist="38100" dir="2700000" algn="tl">
                    <a:srgbClr val="000000">
                      <a:alpha val="43137"/>
                    </a:srgbClr>
                  </a:outerShdw>
                </a:effectLst>
              </a:rPr>
              <a:t>L’incisive:</a:t>
            </a:r>
            <a:r>
              <a:rPr lang="fr-FR" sz="3600" b="1" dirty="0">
                <a:solidFill>
                  <a:schemeClr val="accent1">
                    <a:lumMod val="75000"/>
                  </a:schemeClr>
                </a:solidFill>
                <a:effectLst>
                  <a:outerShdw blurRad="38100" dist="38100" dir="2700000" algn="tl">
                    <a:srgbClr val="000000">
                      <a:alpha val="43137"/>
                    </a:srgbClr>
                  </a:outerShdw>
                </a:effectLst>
              </a:rPr>
              <a:t> pour couper les aliments</a:t>
            </a:r>
            <a:r>
              <a:rPr lang="fr-FR" sz="3600" b="1" dirty="0" smtClean="0">
                <a:solidFill>
                  <a:schemeClr val="accent1">
                    <a:lumMod val="75000"/>
                  </a:schemeClr>
                </a:solidFill>
                <a:effectLst>
                  <a:outerShdw blurRad="38100" dist="38100" dir="2700000" algn="tl">
                    <a:srgbClr val="000000">
                      <a:alpha val="43137"/>
                    </a:srgbClr>
                  </a:outerShdw>
                </a:effectLst>
              </a:rPr>
              <a:t>.</a:t>
            </a:r>
          </a:p>
          <a:p>
            <a:pPr marL="0" indent="0">
              <a:buNone/>
            </a:pPr>
            <a:endParaRPr lang="fr-FR" sz="3600" b="1" dirty="0">
              <a:solidFill>
                <a:schemeClr val="accent1">
                  <a:lumMod val="75000"/>
                </a:schemeClr>
              </a:solidFill>
              <a:effectLst>
                <a:outerShdw blurRad="38100" dist="38100" dir="2700000" algn="tl">
                  <a:srgbClr val="000000">
                    <a:alpha val="43137"/>
                  </a:srgbClr>
                </a:outerShdw>
              </a:effectLst>
            </a:endParaRPr>
          </a:p>
          <a:p>
            <a:pPr>
              <a:buFont typeface="Wingdings" panose="05000000000000000000" pitchFamily="2" charset="2"/>
              <a:buChar char="Ø"/>
            </a:pPr>
            <a:r>
              <a:rPr lang="fr-FR" sz="3600" b="1" dirty="0">
                <a:solidFill>
                  <a:schemeClr val="accent6"/>
                </a:solidFill>
                <a:effectLst>
                  <a:outerShdw blurRad="38100" dist="38100" dir="2700000" algn="tl">
                    <a:srgbClr val="000000">
                      <a:alpha val="43137"/>
                    </a:srgbClr>
                  </a:outerShdw>
                </a:effectLst>
              </a:rPr>
              <a:t>La canine: </a:t>
            </a:r>
            <a:r>
              <a:rPr lang="fr-FR" sz="3600" b="1" dirty="0">
                <a:solidFill>
                  <a:schemeClr val="accent1">
                    <a:lumMod val="75000"/>
                  </a:schemeClr>
                </a:solidFill>
                <a:effectLst>
                  <a:outerShdw blurRad="38100" dist="38100" dir="2700000" algn="tl">
                    <a:srgbClr val="000000">
                      <a:alpha val="43137"/>
                    </a:srgbClr>
                  </a:outerShdw>
                </a:effectLst>
              </a:rPr>
              <a:t>pour déchirer la viande</a:t>
            </a:r>
            <a:r>
              <a:rPr lang="fr-FR" sz="3600" b="1" dirty="0" smtClean="0">
                <a:solidFill>
                  <a:schemeClr val="accent1">
                    <a:lumMod val="75000"/>
                  </a:schemeClr>
                </a:solidFill>
                <a:effectLst>
                  <a:outerShdw blurRad="38100" dist="38100" dir="2700000" algn="tl">
                    <a:srgbClr val="000000">
                      <a:alpha val="43137"/>
                    </a:srgbClr>
                  </a:outerShdw>
                </a:effectLst>
              </a:rPr>
              <a:t>.</a:t>
            </a:r>
          </a:p>
          <a:p>
            <a:pPr marL="0" indent="0">
              <a:buNone/>
            </a:pPr>
            <a:endParaRPr lang="fr-FR" sz="3600" b="1" dirty="0">
              <a:solidFill>
                <a:schemeClr val="accent1">
                  <a:lumMod val="75000"/>
                </a:schemeClr>
              </a:solidFill>
              <a:effectLst>
                <a:outerShdw blurRad="38100" dist="38100" dir="2700000" algn="tl">
                  <a:srgbClr val="000000">
                    <a:alpha val="43137"/>
                  </a:srgbClr>
                </a:outerShdw>
              </a:effectLst>
            </a:endParaRPr>
          </a:p>
          <a:p>
            <a:pPr>
              <a:buFont typeface="Wingdings" panose="05000000000000000000" pitchFamily="2" charset="2"/>
              <a:buChar char="Ø"/>
            </a:pPr>
            <a:r>
              <a:rPr lang="fr-FR" sz="3600" b="1" dirty="0">
                <a:solidFill>
                  <a:schemeClr val="accent6"/>
                </a:solidFill>
                <a:effectLst>
                  <a:outerShdw blurRad="38100" dist="38100" dir="2700000" algn="tl">
                    <a:srgbClr val="000000">
                      <a:alpha val="43137"/>
                    </a:srgbClr>
                  </a:outerShdw>
                </a:effectLst>
              </a:rPr>
              <a:t>La molaire: </a:t>
            </a:r>
            <a:r>
              <a:rPr lang="fr-FR" sz="3600" b="1" dirty="0">
                <a:solidFill>
                  <a:schemeClr val="accent1">
                    <a:lumMod val="75000"/>
                  </a:schemeClr>
                </a:solidFill>
                <a:effectLst>
                  <a:outerShdw blurRad="38100" dist="38100" dir="2700000" algn="tl">
                    <a:srgbClr val="000000">
                      <a:alpha val="43137"/>
                    </a:srgbClr>
                  </a:outerShdw>
                </a:effectLst>
              </a:rPr>
              <a:t>pour broyer les aliments</a:t>
            </a:r>
            <a:r>
              <a:rPr lang="fr-FR" sz="3600" b="1" dirty="0" smtClean="0">
                <a:solidFill>
                  <a:schemeClr val="accent1">
                    <a:lumMod val="75000"/>
                  </a:schemeClr>
                </a:solidFill>
                <a:effectLst>
                  <a:outerShdw blurRad="38100" dist="38100" dir="2700000" algn="tl">
                    <a:srgbClr val="000000">
                      <a:alpha val="43137"/>
                    </a:srgbClr>
                  </a:outerShdw>
                </a:effectLst>
              </a:rPr>
              <a:t>. </a:t>
            </a:r>
            <a:endParaRPr lang="fr-FR" sz="3600" b="1" dirty="0">
              <a:solidFill>
                <a:schemeClr val="accent1">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4237401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arn(inVertical)">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r-FR" sz="6000" b="1" dirty="0" smtClean="0">
                <a:effectLst>
                  <a:outerShdw blurRad="38100" dist="38100" dir="2700000" algn="tl">
                    <a:srgbClr val="000000">
                      <a:alpha val="43137"/>
                    </a:srgbClr>
                  </a:outerShdw>
                </a:effectLst>
              </a:rPr>
              <a:t>L’incisive??</a:t>
            </a:r>
            <a:endParaRPr lang="fr-FR" sz="6000" b="1" dirty="0">
              <a:effectLst>
                <a:outerShdw blurRad="38100" dist="38100" dir="2700000" algn="tl">
                  <a:srgbClr val="000000">
                    <a:alpha val="43137"/>
                  </a:srgbClr>
                </a:outerShdw>
              </a:effectLst>
            </a:endParaRPr>
          </a:p>
        </p:txBody>
      </p:sp>
      <p:pic>
        <p:nvPicPr>
          <p:cNvPr id="4" name="Content Placeholder 3">
            <a:hlinkClick r:id="rId2" action="ppaction://hlinksldjump"/>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10800000">
            <a:off x="448965" y="1443835"/>
            <a:ext cx="2257425" cy="308610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3065" y="1443835"/>
            <a:ext cx="2098550" cy="3054100"/>
          </a:xfrm>
          <a:prstGeom prst="rect">
            <a:avLst/>
          </a:prstGeom>
        </p:spPr>
      </p:pic>
      <p:sp>
        <p:nvSpPr>
          <p:cNvPr id="6" name="Rectangle 5">
            <a:hlinkClick r:id="rId5" action="ppaction://hlinksldjump"/>
          </p:cNvPr>
          <p:cNvSpPr/>
          <p:nvPr/>
        </p:nvSpPr>
        <p:spPr>
          <a:xfrm>
            <a:off x="3758978" y="4099639"/>
            <a:ext cx="1527050" cy="3054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9050" y="1443835"/>
            <a:ext cx="2137870" cy="3054100"/>
          </a:xfrm>
          <a:prstGeom prst="rect">
            <a:avLst/>
          </a:prstGeom>
        </p:spPr>
      </p:pic>
      <p:sp>
        <p:nvSpPr>
          <p:cNvPr id="8" name="Rectangle 7">
            <a:hlinkClick r:id="rId2" action="ppaction://hlinksldjump"/>
          </p:cNvPr>
          <p:cNvSpPr/>
          <p:nvPr/>
        </p:nvSpPr>
        <p:spPr>
          <a:xfrm>
            <a:off x="6557164" y="4129477"/>
            <a:ext cx="1374345" cy="3054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TextBox 9"/>
          <p:cNvSpPr txBox="1"/>
          <p:nvPr/>
        </p:nvSpPr>
        <p:spPr>
          <a:xfrm>
            <a:off x="1059785" y="4129477"/>
            <a:ext cx="1068935" cy="369332"/>
          </a:xfrm>
          <a:prstGeom prst="rect">
            <a:avLst/>
          </a:prstGeom>
          <a:noFill/>
        </p:spPr>
        <p:txBody>
          <a:bodyPr wrap="square" rtlCol="0">
            <a:spAutoFit/>
          </a:bodyPr>
          <a:lstStyle/>
          <a:p>
            <a:r>
              <a:rPr lang="fr-FR" b="1" dirty="0" smtClean="0">
                <a:solidFill>
                  <a:srgbClr val="FF0000"/>
                </a:solidFill>
              </a:rPr>
              <a:t>canine</a:t>
            </a:r>
            <a:endParaRPr lang="fr-FR" b="1" dirty="0">
              <a:solidFill>
                <a:srgbClr val="FF0000"/>
              </a:solidFill>
            </a:endParaRPr>
          </a:p>
        </p:txBody>
      </p:sp>
      <p:sp>
        <p:nvSpPr>
          <p:cNvPr id="9" name="Rectangle 8">
            <a:hlinkClick r:id="rId2" action="ppaction://hlinksldjump"/>
          </p:cNvPr>
          <p:cNvSpPr/>
          <p:nvPr/>
        </p:nvSpPr>
        <p:spPr>
          <a:xfrm>
            <a:off x="1059785" y="4209336"/>
            <a:ext cx="1221640" cy="3054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8858584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r-FR" sz="6000" b="1" dirty="0">
                <a:effectLst>
                  <a:outerShdw blurRad="38100" dist="38100" dir="2700000" algn="tl">
                    <a:srgbClr val="000000">
                      <a:alpha val="43137"/>
                    </a:srgbClr>
                  </a:outerShdw>
                </a:effectLst>
              </a:rPr>
              <a:t>La canine?? </a:t>
            </a:r>
          </a:p>
        </p:txBody>
      </p:sp>
      <p:pic>
        <p:nvPicPr>
          <p:cNvPr id="4" name="Content Placeholder 3">
            <a:hlinkClick r:id="rId2" action="ppaction://hlinksldjump"/>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10800000">
            <a:off x="296260" y="1749245"/>
            <a:ext cx="2257425" cy="308610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73582" y="1769864"/>
            <a:ext cx="2098550" cy="30541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9050" y="1768773"/>
            <a:ext cx="2137870" cy="3054100"/>
          </a:xfrm>
          <a:prstGeom prst="rect">
            <a:avLst/>
          </a:prstGeom>
        </p:spPr>
      </p:pic>
      <p:sp>
        <p:nvSpPr>
          <p:cNvPr id="8" name="Rectangle 7">
            <a:hlinkClick r:id="rId2" action="ppaction://hlinksldjump"/>
          </p:cNvPr>
          <p:cNvSpPr/>
          <p:nvPr/>
        </p:nvSpPr>
        <p:spPr>
          <a:xfrm>
            <a:off x="3503065" y="4497935"/>
            <a:ext cx="1679755" cy="1624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hlinkClick r:id="rId2" action="ppaction://hlinksldjump"/>
          </p:cNvPr>
          <p:cNvSpPr/>
          <p:nvPr/>
        </p:nvSpPr>
        <p:spPr>
          <a:xfrm>
            <a:off x="6404460" y="4345230"/>
            <a:ext cx="1527050" cy="3151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extBox 2"/>
          <p:cNvSpPr txBox="1"/>
          <p:nvPr/>
        </p:nvSpPr>
        <p:spPr>
          <a:xfrm>
            <a:off x="1022065" y="4502817"/>
            <a:ext cx="953950" cy="369332"/>
          </a:xfrm>
          <a:prstGeom prst="rect">
            <a:avLst/>
          </a:prstGeom>
          <a:noFill/>
        </p:spPr>
        <p:txBody>
          <a:bodyPr wrap="square" rtlCol="0">
            <a:spAutoFit/>
          </a:bodyPr>
          <a:lstStyle/>
          <a:p>
            <a:r>
              <a:rPr lang="fr-FR" b="1" dirty="0" smtClean="0">
                <a:solidFill>
                  <a:srgbClr val="FF0000"/>
                </a:solidFill>
              </a:rPr>
              <a:t>Canine </a:t>
            </a:r>
            <a:endParaRPr lang="fr-FR" b="1" dirty="0">
              <a:solidFill>
                <a:srgbClr val="FF0000"/>
              </a:solidFill>
            </a:endParaRPr>
          </a:p>
        </p:txBody>
      </p:sp>
      <p:sp>
        <p:nvSpPr>
          <p:cNvPr id="7" name="Rectangle 6">
            <a:hlinkClick r:id="rId6" action="ppaction://hlinksldjump"/>
          </p:cNvPr>
          <p:cNvSpPr/>
          <p:nvPr/>
        </p:nvSpPr>
        <p:spPr>
          <a:xfrm>
            <a:off x="964572" y="4502817"/>
            <a:ext cx="1068935" cy="324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5300667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r-FR" sz="6000" b="1" dirty="0">
                <a:effectLst>
                  <a:outerShdw blurRad="38100" dist="38100" dir="2700000" algn="tl">
                    <a:srgbClr val="000000">
                      <a:alpha val="43137"/>
                    </a:srgbClr>
                  </a:outerShdw>
                </a:effectLst>
              </a:rPr>
              <a:t>La molaire??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51755" y="1749244"/>
            <a:ext cx="2290575" cy="299250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3877" y="1728802"/>
            <a:ext cx="2098550" cy="3054100"/>
          </a:xfrm>
          <a:prstGeom prst="rect">
            <a:avLst/>
          </a:prstGeom>
        </p:spPr>
      </p:pic>
      <p:pic>
        <p:nvPicPr>
          <p:cNvPr id="6" name="Content Placeholder 3">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296260" y="1749245"/>
            <a:ext cx="2257425" cy="3086100"/>
          </a:xfrm>
          <a:prstGeom prst="rect">
            <a:avLst/>
          </a:prstGeom>
        </p:spPr>
      </p:pic>
      <p:sp>
        <p:nvSpPr>
          <p:cNvPr id="8" name="Rectangle 7">
            <a:hlinkClick r:id="rId4" action="ppaction://hlinksldjump"/>
          </p:cNvPr>
          <p:cNvSpPr/>
          <p:nvPr/>
        </p:nvSpPr>
        <p:spPr>
          <a:xfrm>
            <a:off x="3503065" y="4345230"/>
            <a:ext cx="1679755" cy="2951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hlinkClick r:id="rId6" action="ppaction://hlinksldjump"/>
          </p:cNvPr>
          <p:cNvSpPr/>
          <p:nvPr/>
        </p:nvSpPr>
        <p:spPr>
          <a:xfrm>
            <a:off x="6557165" y="4345230"/>
            <a:ext cx="1832460" cy="2951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extBox 2"/>
          <p:cNvSpPr txBox="1"/>
          <p:nvPr/>
        </p:nvSpPr>
        <p:spPr>
          <a:xfrm>
            <a:off x="907079" y="4455752"/>
            <a:ext cx="1374345" cy="369332"/>
          </a:xfrm>
          <a:prstGeom prst="rect">
            <a:avLst/>
          </a:prstGeom>
          <a:noFill/>
        </p:spPr>
        <p:txBody>
          <a:bodyPr wrap="square" rtlCol="0">
            <a:spAutoFit/>
          </a:bodyPr>
          <a:lstStyle/>
          <a:p>
            <a:r>
              <a:rPr lang="fr-FR" b="1" dirty="0" smtClean="0">
                <a:solidFill>
                  <a:srgbClr val="FF0000"/>
                </a:solidFill>
              </a:rPr>
              <a:t>Canine </a:t>
            </a:r>
            <a:endParaRPr lang="fr-FR" b="1" dirty="0">
              <a:solidFill>
                <a:srgbClr val="FF0000"/>
              </a:solidFill>
            </a:endParaRPr>
          </a:p>
        </p:txBody>
      </p:sp>
      <p:sp>
        <p:nvSpPr>
          <p:cNvPr id="7" name="Rectangle 6">
            <a:hlinkClick r:id="rId4" action="ppaction://hlinksldjump"/>
          </p:cNvPr>
          <p:cNvSpPr/>
          <p:nvPr/>
        </p:nvSpPr>
        <p:spPr>
          <a:xfrm>
            <a:off x="885472" y="4550378"/>
            <a:ext cx="1221640" cy="2849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9343435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FR" b="1" dirty="0" smtClean="0">
                <a:effectLst>
                  <a:outerShdw blurRad="38100" dist="38100" dir="2700000" algn="tl">
                    <a:srgbClr val="000000">
                      <a:alpha val="43137"/>
                    </a:srgbClr>
                  </a:outerShdw>
                </a:effectLst>
              </a:rPr>
              <a:t>Mâchoires: Cheval, Chien ??</a:t>
            </a:r>
            <a:endParaRPr lang="fr-FR"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fr-FR" b="1" dirty="0">
                <a:solidFill>
                  <a:schemeClr val="accent1">
                    <a:lumMod val="75000"/>
                  </a:schemeClr>
                </a:solidFill>
                <a:effectLst>
                  <a:outerShdw blurRad="38100" dist="38100" dir="2700000" algn="tl">
                    <a:srgbClr val="000000">
                      <a:alpha val="43137"/>
                    </a:srgbClr>
                  </a:outerShdw>
                </a:effectLst>
              </a:rPr>
              <a:t>Observer les dents dans les figures ci- dessous: </a:t>
            </a:r>
          </a:p>
          <a:p>
            <a:pPr marL="0" indent="0">
              <a:buNone/>
            </a:pPr>
            <a:endParaRPr lang="fr-FR" dirty="0"/>
          </a:p>
        </p:txBody>
      </p:sp>
      <p:pic>
        <p:nvPicPr>
          <p:cNvPr id="4" name="Picture 6" descr="003"/>
          <p:cNvPicPr preferRelativeResize="0">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238" y="2207360"/>
            <a:ext cx="4460533" cy="22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207360"/>
            <a:ext cx="4572000" cy="2267753"/>
          </a:xfrm>
          <a:prstGeom prst="rect">
            <a:avLst/>
          </a:prstGeom>
        </p:spPr>
      </p:pic>
      <p:sp>
        <p:nvSpPr>
          <p:cNvPr id="6" name="Rectangle 5"/>
          <p:cNvSpPr/>
          <p:nvPr/>
        </p:nvSpPr>
        <p:spPr>
          <a:xfrm>
            <a:off x="1976015" y="4650640"/>
            <a:ext cx="1221640" cy="91623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b="1" dirty="0">
                <a:effectLst>
                  <a:outerShdw blurRad="38100" dist="38100" dir="2700000" algn="tl">
                    <a:srgbClr val="000000">
                      <a:alpha val="43137"/>
                    </a:srgbClr>
                  </a:outerShdw>
                </a:effectLst>
              </a:rPr>
              <a:t>A</a:t>
            </a:r>
            <a:r>
              <a:rPr lang="fr-FR" sz="4800" b="1" dirty="0" smtClean="0">
                <a:effectLst>
                  <a:outerShdw blurRad="38100" dist="38100" dir="2700000" algn="tl">
                    <a:srgbClr val="000000">
                      <a:alpha val="43137"/>
                    </a:srgbClr>
                  </a:outerShdw>
                </a:effectLst>
              </a:rPr>
              <a:t> </a:t>
            </a:r>
            <a:endParaRPr lang="fr-FR" b="1" dirty="0">
              <a:effectLst>
                <a:outerShdw blurRad="38100" dist="38100" dir="2700000" algn="tl">
                  <a:srgbClr val="000000">
                    <a:alpha val="43137"/>
                  </a:srgbClr>
                </a:outerShdw>
              </a:effectLst>
            </a:endParaRPr>
          </a:p>
        </p:txBody>
      </p:sp>
      <p:sp>
        <p:nvSpPr>
          <p:cNvPr id="7" name="Rectangle 6"/>
          <p:cNvSpPr/>
          <p:nvPr/>
        </p:nvSpPr>
        <p:spPr>
          <a:xfrm>
            <a:off x="5640020" y="4673828"/>
            <a:ext cx="1221640" cy="91623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800" b="1" dirty="0" smtClean="0">
                <a:effectLst>
                  <a:outerShdw blurRad="38100" dist="38100" dir="2700000" algn="tl">
                    <a:srgbClr val="000000">
                      <a:alpha val="43137"/>
                    </a:srgbClr>
                  </a:outerShdw>
                </a:effectLst>
              </a:rPr>
              <a:t>B</a:t>
            </a:r>
            <a:r>
              <a:rPr lang="fr-FR" dirty="0" smtClean="0"/>
              <a:t> </a:t>
            </a:r>
            <a:endParaRPr lang="fr-FR" dirty="0"/>
          </a:p>
        </p:txBody>
      </p:sp>
    </p:spTree>
    <p:extLst>
      <p:ext uri="{BB962C8B-B14F-4D97-AF65-F5344CB8AC3E}">
        <p14:creationId xmlns:p14="http://schemas.microsoft.com/office/powerpoint/2010/main" val="40941221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944758"/>
            <a:ext cx="9144000" cy="1754326"/>
          </a:xfrm>
          <a:prstGeom prst="rect">
            <a:avLst/>
          </a:prstGeom>
          <a:noFill/>
        </p:spPr>
        <p:txBody>
          <a:bodyPr wrap="square" rtlCol="0">
            <a:spAutoFit/>
          </a:bodyPr>
          <a:lstStyle/>
          <a:p>
            <a:pPr algn="ctr"/>
            <a:r>
              <a:rPr lang="fr-FR" sz="3600" b="1" dirty="0">
                <a:solidFill>
                  <a:schemeClr val="accent1">
                    <a:lumMod val="75000"/>
                  </a:schemeClr>
                </a:solidFill>
                <a:effectLst>
                  <a:outerShdw blurRad="38100" dist="38100" dir="2700000" algn="tl">
                    <a:srgbClr val="000000">
                      <a:alpha val="43137"/>
                    </a:srgbClr>
                  </a:outerShdw>
                </a:effectLst>
              </a:rPr>
              <a:t>Lesquelles de ces dents appartiennent au chien? Et lesquelles au cheval? Justifier votre réponse </a:t>
            </a:r>
          </a:p>
        </p:txBody>
      </p:sp>
      <p:sp>
        <p:nvSpPr>
          <p:cNvPr id="3" name="TextBox 2"/>
          <p:cNvSpPr txBox="1"/>
          <p:nvPr/>
        </p:nvSpPr>
        <p:spPr>
          <a:xfrm>
            <a:off x="2586835" y="833015"/>
            <a:ext cx="3206805" cy="1015663"/>
          </a:xfrm>
          <a:prstGeom prst="rect">
            <a:avLst/>
          </a:prstGeom>
          <a:noFill/>
        </p:spPr>
        <p:txBody>
          <a:bodyPr wrap="square" rtlCol="0">
            <a:spAutoFit/>
          </a:bodyPr>
          <a:lstStyle/>
          <a:p>
            <a:pPr algn="ctr"/>
            <a:r>
              <a:rPr lang="fr-FR" sz="6000" b="1" dirty="0">
                <a:solidFill>
                  <a:srgbClr val="D48902"/>
                </a:solidFill>
                <a:effectLst>
                  <a:outerShdw blurRad="38100" dist="38100" dir="2700000" algn="tl">
                    <a:srgbClr val="000000">
                      <a:alpha val="43137"/>
                    </a:srgbClr>
                  </a:outerShdw>
                </a:effectLst>
                <a:latin typeface="+mj-lt"/>
                <a:ea typeface="+mj-ea"/>
                <a:cs typeface="+mj-cs"/>
              </a:rPr>
              <a:t>Question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5280" y="374900"/>
            <a:ext cx="2076450" cy="2209800"/>
          </a:xfrm>
          <a:prstGeom prst="rect">
            <a:avLst/>
          </a:prstGeom>
        </p:spPr>
      </p:pic>
    </p:spTree>
    <p:extLst>
      <p:ext uri="{BB962C8B-B14F-4D97-AF65-F5344CB8AC3E}">
        <p14:creationId xmlns:p14="http://schemas.microsoft.com/office/powerpoint/2010/main" val="7140521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8315" y="370795"/>
            <a:ext cx="4374260" cy="1015663"/>
          </a:xfrm>
          <a:prstGeom prst="rect">
            <a:avLst/>
          </a:prstGeom>
          <a:noFill/>
        </p:spPr>
        <p:txBody>
          <a:bodyPr wrap="square" rtlCol="0">
            <a:spAutoFit/>
          </a:bodyPr>
          <a:lstStyle/>
          <a:p>
            <a:pPr algn="ctr"/>
            <a:r>
              <a:rPr lang="fr-FR" sz="6000" b="1" dirty="0">
                <a:solidFill>
                  <a:srgbClr val="D48902"/>
                </a:solidFill>
                <a:effectLst>
                  <a:outerShdw blurRad="38100" dist="38100" dir="2700000" algn="tl">
                    <a:srgbClr val="000000">
                      <a:alpha val="43137"/>
                    </a:srgbClr>
                  </a:outerShdw>
                </a:effectLst>
                <a:latin typeface="+mj-lt"/>
                <a:ea typeface="+mj-ea"/>
                <a:cs typeface="+mj-cs"/>
              </a:rPr>
              <a:t>Solution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312" y="83507"/>
            <a:ext cx="2066925" cy="2209800"/>
          </a:xfrm>
          <a:prstGeom prst="rect">
            <a:avLst/>
          </a:prstGeom>
        </p:spPr>
      </p:pic>
      <p:sp>
        <p:nvSpPr>
          <p:cNvPr id="4" name="TextBox 3"/>
          <p:cNvSpPr txBox="1"/>
          <p:nvPr/>
        </p:nvSpPr>
        <p:spPr>
          <a:xfrm>
            <a:off x="0" y="2293307"/>
            <a:ext cx="9147237" cy="3046988"/>
          </a:xfrm>
          <a:prstGeom prst="rect">
            <a:avLst/>
          </a:prstGeom>
          <a:noFill/>
        </p:spPr>
        <p:txBody>
          <a:bodyPr wrap="square" rtlCol="0">
            <a:spAutoFit/>
          </a:bodyPr>
          <a:lstStyle/>
          <a:p>
            <a:pPr marL="285750" indent="-285750" algn="just">
              <a:buFont typeface="Wingdings" panose="05000000000000000000" pitchFamily="2" charset="2"/>
              <a:buChar char="ü"/>
            </a:pPr>
            <a:r>
              <a:rPr lang="fr-FR" sz="3200" b="1" dirty="0">
                <a:solidFill>
                  <a:schemeClr val="accent1">
                    <a:lumMod val="75000"/>
                  </a:schemeClr>
                </a:solidFill>
                <a:effectLst>
                  <a:outerShdw blurRad="38100" dist="38100" dir="2700000" algn="tl">
                    <a:srgbClr val="000000">
                      <a:alpha val="43137"/>
                    </a:srgbClr>
                  </a:outerShdw>
                </a:effectLst>
              </a:rPr>
              <a:t>La mâchoire qui possède des canines (A) est celle du chien et l’autre (B) celle du cheval.</a:t>
            </a:r>
          </a:p>
          <a:p>
            <a:pPr marL="285750" indent="-285750" algn="just">
              <a:buFont typeface="Wingdings" panose="05000000000000000000" pitchFamily="2" charset="2"/>
              <a:buChar char="ü"/>
            </a:pPr>
            <a:endParaRPr lang="fr-FR" sz="3200" b="1" dirty="0">
              <a:solidFill>
                <a:schemeClr val="accent1">
                  <a:lumMod val="75000"/>
                </a:schemeClr>
              </a:solidFill>
              <a:effectLst>
                <a:outerShdw blurRad="38100" dist="38100" dir="2700000" algn="tl">
                  <a:srgbClr val="000000">
                    <a:alpha val="43137"/>
                  </a:srgbClr>
                </a:outerShdw>
              </a:effectLst>
            </a:endParaRPr>
          </a:p>
          <a:p>
            <a:pPr marL="285750" indent="-285750" algn="just">
              <a:buFont typeface="Wingdings" panose="05000000000000000000" pitchFamily="2" charset="2"/>
              <a:buChar char="ü"/>
            </a:pPr>
            <a:r>
              <a:rPr lang="fr-FR" sz="3200" b="1" dirty="0">
                <a:solidFill>
                  <a:schemeClr val="accent1">
                    <a:lumMod val="75000"/>
                  </a:schemeClr>
                </a:solidFill>
                <a:effectLst>
                  <a:outerShdw blurRad="38100" dist="38100" dir="2700000" algn="tl">
                    <a:srgbClr val="000000">
                      <a:alpha val="43137"/>
                    </a:srgbClr>
                  </a:outerShdw>
                </a:effectLst>
              </a:rPr>
              <a:t>Le chien est un carnivore, donc il a besoin des canines pour déchirer la viande, alors que le cheval qui est un herbivore n’a pas besoin des canines. </a:t>
            </a:r>
          </a:p>
        </p:txBody>
      </p:sp>
    </p:spTree>
    <p:extLst>
      <p:ext uri="{BB962C8B-B14F-4D97-AF65-F5344CB8AC3E}">
        <p14:creationId xmlns:p14="http://schemas.microsoft.com/office/powerpoint/2010/main" val="387446447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600" b="1" dirty="0">
                <a:solidFill>
                  <a:srgbClr val="D48902"/>
                </a:solidFill>
                <a:effectLst>
                  <a:outerShdw blurRad="38100" dist="38100" dir="2700000" algn="tl">
                    <a:srgbClr val="000000">
                      <a:alpha val="43137"/>
                    </a:srgbClr>
                  </a:outerShdw>
                </a:effectLst>
              </a:rPr>
              <a:t>Mâchoires: Cheval, Chien</a:t>
            </a:r>
            <a:endParaRPr lang="fr-FR"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01670" y="1596540"/>
            <a:ext cx="3664920" cy="3970330"/>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38700" y="1596540"/>
            <a:ext cx="3398220" cy="3970329"/>
          </a:xfrm>
        </p:spPr>
      </p:pic>
    </p:spTree>
    <p:extLst>
      <p:ext uri="{BB962C8B-B14F-4D97-AF65-F5344CB8AC3E}">
        <p14:creationId xmlns:p14="http://schemas.microsoft.com/office/powerpoint/2010/main" val="384770397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r-FR" sz="6000" b="1" dirty="0">
                <a:effectLst>
                  <a:outerShdw blurRad="38100" dist="38100" dir="2700000" algn="tl">
                    <a:srgbClr val="000000">
                      <a:alpha val="43137"/>
                    </a:srgbClr>
                  </a:outerShdw>
                </a:effectLst>
              </a:rPr>
              <a:t>Mâchoires: Ours </a:t>
            </a:r>
          </a:p>
        </p:txBody>
      </p:sp>
      <p:sp>
        <p:nvSpPr>
          <p:cNvPr id="3" name="Content Placeholder 2"/>
          <p:cNvSpPr>
            <a:spLocks noGrp="1"/>
          </p:cNvSpPr>
          <p:nvPr>
            <p:ph idx="1"/>
          </p:nvPr>
        </p:nvSpPr>
        <p:spPr/>
        <p:txBody>
          <a:bodyPr>
            <a:normAutofit/>
          </a:bodyPr>
          <a:lstStyle/>
          <a:p>
            <a:pPr marL="0" indent="0" algn="ctr">
              <a:buNone/>
            </a:pPr>
            <a:r>
              <a:rPr lang="fr-FR" sz="3200" b="1" dirty="0">
                <a:solidFill>
                  <a:schemeClr val="accent1">
                    <a:lumMod val="75000"/>
                  </a:schemeClr>
                </a:solidFill>
                <a:effectLst>
                  <a:outerShdw blurRad="38100" dist="38100" dir="2700000" algn="tl">
                    <a:srgbClr val="000000">
                      <a:alpha val="43137"/>
                    </a:srgbClr>
                  </a:outerShdw>
                </a:effectLst>
              </a:rPr>
              <a:t>L’ours est un omnivore, est ce que le type de ses dents le prouve</a:t>
            </a:r>
            <a:r>
              <a:rPr lang="fr-FR" sz="3200" b="1" dirty="0" smtClean="0">
                <a:solidFill>
                  <a:schemeClr val="accent1">
                    <a:lumMod val="75000"/>
                  </a:schemeClr>
                </a:solidFill>
                <a:effectLst>
                  <a:outerShdw blurRad="38100" dist="38100" dir="2700000" algn="tl">
                    <a:srgbClr val="000000">
                      <a:alpha val="43137"/>
                    </a:srgbClr>
                  </a:outerShdw>
                </a:effectLst>
              </a:rPr>
              <a:t>?? </a:t>
            </a:r>
          </a:p>
          <a:p>
            <a:pPr marL="0" indent="0" algn="ctr">
              <a:buNone/>
            </a:pPr>
            <a:endParaRPr lang="fr-FR" sz="3200" b="1" dirty="0">
              <a:solidFill>
                <a:schemeClr val="accent1">
                  <a:lumMod val="75000"/>
                </a:schemeClr>
              </a:solidFill>
              <a:effectLst>
                <a:outerShdw blurRad="38100" dist="38100" dir="2700000" algn="tl">
                  <a:srgbClr val="000000">
                    <a:alpha val="43137"/>
                  </a:srgbClr>
                </a:outerShdw>
              </a:effectLs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9785" y="2818180"/>
            <a:ext cx="6715824" cy="2525040"/>
          </a:xfrm>
          <a:prstGeom prst="rect">
            <a:avLst/>
          </a:prstGeom>
        </p:spPr>
      </p:pic>
    </p:spTree>
    <p:extLst>
      <p:ext uri="{BB962C8B-B14F-4D97-AF65-F5344CB8AC3E}">
        <p14:creationId xmlns:p14="http://schemas.microsoft.com/office/powerpoint/2010/main" val="243847296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3310" y="184389"/>
            <a:ext cx="4139221" cy="1015663"/>
          </a:xfrm>
          <a:prstGeom prst="rect">
            <a:avLst/>
          </a:prstGeom>
          <a:noFill/>
        </p:spPr>
        <p:txBody>
          <a:bodyPr wrap="square" rtlCol="0">
            <a:spAutoFit/>
          </a:bodyPr>
          <a:lstStyle/>
          <a:p>
            <a:pPr algn="ctr"/>
            <a:r>
              <a:rPr lang="fr-FR" sz="6000" b="1" dirty="0">
                <a:solidFill>
                  <a:srgbClr val="D48902"/>
                </a:solidFill>
                <a:effectLst>
                  <a:outerShdw blurRad="38100" dist="38100" dir="2700000" algn="tl">
                    <a:srgbClr val="000000">
                      <a:alpha val="43137"/>
                    </a:srgbClr>
                  </a:outerShdw>
                </a:effectLst>
                <a:latin typeface="+mj-lt"/>
                <a:ea typeface="+mj-ea"/>
                <a:cs typeface="+mj-cs"/>
              </a:rPr>
              <a:t>Solution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312" y="83507"/>
            <a:ext cx="2066925" cy="2209800"/>
          </a:xfrm>
          <a:prstGeom prst="rect">
            <a:avLst/>
          </a:prstGeom>
        </p:spPr>
      </p:pic>
      <p:sp>
        <p:nvSpPr>
          <p:cNvPr id="4" name="TextBox 3"/>
          <p:cNvSpPr txBox="1"/>
          <p:nvPr/>
        </p:nvSpPr>
        <p:spPr>
          <a:xfrm>
            <a:off x="-61505" y="985720"/>
            <a:ext cx="7817513" cy="1754326"/>
          </a:xfrm>
          <a:prstGeom prst="rect">
            <a:avLst/>
          </a:prstGeom>
          <a:noFill/>
        </p:spPr>
        <p:txBody>
          <a:bodyPr wrap="square" rtlCol="0">
            <a:spAutoFit/>
          </a:bodyPr>
          <a:lstStyle/>
          <a:p>
            <a:pPr marL="571500" indent="-571500">
              <a:buFont typeface="Wingdings" panose="05000000000000000000" pitchFamily="2" charset="2"/>
              <a:buChar char="ü"/>
            </a:pPr>
            <a:r>
              <a:rPr lang="fr-FR" sz="3600" b="1" dirty="0">
                <a:solidFill>
                  <a:schemeClr val="accent1">
                    <a:lumMod val="75000"/>
                  </a:schemeClr>
                </a:solidFill>
                <a:effectLst>
                  <a:outerShdw blurRad="38100" dist="38100" dir="2700000" algn="tl">
                    <a:srgbClr val="000000">
                      <a:alpha val="43137"/>
                    </a:srgbClr>
                  </a:outerShdw>
                </a:effectLst>
              </a:rPr>
              <a:t>Oui, car la figure montre que dans la </a:t>
            </a:r>
            <a:r>
              <a:rPr lang="fr-FR" sz="3600" b="1" dirty="0" smtClean="0">
                <a:solidFill>
                  <a:schemeClr val="accent1">
                    <a:lumMod val="75000"/>
                  </a:schemeClr>
                </a:solidFill>
                <a:effectLst>
                  <a:outerShdw blurRad="38100" dist="38100" dir="2700000" algn="tl">
                    <a:srgbClr val="000000">
                      <a:alpha val="43137"/>
                    </a:srgbClr>
                  </a:outerShdw>
                </a:effectLst>
              </a:rPr>
              <a:t>mâchoire </a:t>
            </a:r>
            <a:r>
              <a:rPr lang="fr-FR" sz="3600" b="1" dirty="0">
                <a:solidFill>
                  <a:schemeClr val="accent1">
                    <a:lumMod val="75000"/>
                  </a:schemeClr>
                </a:solidFill>
                <a:effectLst>
                  <a:outerShdw blurRad="38100" dist="38100" dir="2700000" algn="tl">
                    <a:srgbClr val="000000">
                      <a:alpha val="43137"/>
                    </a:srgbClr>
                  </a:outerShdw>
                </a:effectLst>
              </a:rPr>
              <a:t>de l’ours il y a des canines, des incisives et  des molaires</a:t>
            </a:r>
            <a:r>
              <a:rPr lang="fr-FR" sz="2000" dirty="0" smtClean="0"/>
              <a:t>. </a:t>
            </a:r>
            <a:endParaRPr lang="fr-FR" sz="20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5763" y="3123590"/>
            <a:ext cx="4972127" cy="2038045"/>
          </a:xfrm>
          <a:prstGeom prst="rect">
            <a:avLst/>
          </a:prstGeom>
        </p:spPr>
      </p:pic>
    </p:spTree>
    <p:extLst>
      <p:ext uri="{BB962C8B-B14F-4D97-AF65-F5344CB8AC3E}">
        <p14:creationId xmlns:p14="http://schemas.microsoft.com/office/powerpoint/2010/main" val="15074092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23" y="9253"/>
            <a:ext cx="8229600" cy="1143000"/>
          </a:xfrm>
        </p:spPr>
        <p:txBody>
          <a:bodyPr>
            <a:noAutofit/>
          </a:bodyPr>
          <a:lstStyle/>
          <a:p>
            <a:pPr algn="ctr"/>
            <a:r>
              <a:rPr lang="fr-FR" sz="4400" b="1" dirty="0">
                <a:effectLst>
                  <a:outerShdw blurRad="38100" dist="38100" dir="2700000" algn="tl">
                    <a:srgbClr val="000000">
                      <a:alpha val="43137"/>
                    </a:srgbClr>
                  </a:outerShdw>
                </a:effectLst>
              </a:rPr>
              <a:t>Et si l’animal était un </a:t>
            </a:r>
            <a:r>
              <a:rPr lang="fr-FR" sz="4400" b="1" dirty="0" smtClean="0">
                <a:effectLst>
                  <a:outerShdw blurRad="38100" dist="38100" dir="2700000" algn="tl">
                    <a:srgbClr val="000000">
                      <a:alpha val="43137"/>
                    </a:srgbClr>
                  </a:outerShdw>
                </a:effectLst>
              </a:rPr>
              <a:t>oiseau?</a:t>
            </a:r>
            <a:endParaRPr lang="fr-FR" sz="44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0" y="920014"/>
            <a:ext cx="8229600" cy="4525963"/>
          </a:xfrm>
        </p:spPr>
        <p:txBody>
          <a:bodyPr/>
          <a:lstStyle/>
          <a:p>
            <a:pPr marL="0" indent="0">
              <a:buNone/>
            </a:pPr>
            <a:r>
              <a:rPr lang="fr-FR" b="1" dirty="0" smtClean="0">
                <a:solidFill>
                  <a:schemeClr val="accent1"/>
                </a:solidFill>
                <a:effectLst>
                  <a:outerShdw blurRad="38100" dist="38100" dir="2700000" algn="tl">
                    <a:srgbClr val="000000">
                      <a:alpha val="43137"/>
                    </a:srgbClr>
                  </a:outerShdw>
                </a:effectLst>
              </a:rPr>
              <a:t>Observer  les photos suivantes </a:t>
            </a:r>
          </a:p>
          <a:p>
            <a:pPr marL="0" indent="0">
              <a:buNone/>
            </a:pPr>
            <a:endParaRPr lang="fr-F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4245" y="69490"/>
            <a:ext cx="1679755" cy="178762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5806" y="1459702"/>
            <a:ext cx="2607833" cy="242741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43835"/>
            <a:ext cx="2958328" cy="244328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9050" y="1443835"/>
            <a:ext cx="2205072" cy="2443280"/>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22518" y="4039821"/>
            <a:ext cx="3734410" cy="2818179"/>
          </a:xfrm>
          <a:prstGeom prst="rect">
            <a:avLst/>
          </a:prstGeom>
        </p:spPr>
      </p:pic>
    </p:spTree>
    <p:extLst>
      <p:ext uri="{BB962C8B-B14F-4D97-AF65-F5344CB8AC3E}">
        <p14:creationId xmlns:p14="http://schemas.microsoft.com/office/powerpoint/2010/main" val="32382251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12"/>
            <a:ext cx="9144000" cy="646331"/>
          </a:xfrm>
          <a:prstGeom prst="rect">
            <a:avLst/>
          </a:prstGeom>
          <a:noFill/>
        </p:spPr>
        <p:txBody>
          <a:bodyPr wrap="square" rtlCol="0">
            <a:spAutoFit/>
          </a:bodyPr>
          <a:lstStyle/>
          <a:p>
            <a:r>
              <a:rPr lang="fr-FR" sz="3600" b="1" dirty="0">
                <a:solidFill>
                  <a:schemeClr val="accent1">
                    <a:lumMod val="75000"/>
                  </a:schemeClr>
                </a:solidFill>
                <a:effectLst>
                  <a:outerShdw blurRad="38100" dist="38100" dir="2700000" algn="tl">
                    <a:srgbClr val="000000">
                      <a:alpha val="43137"/>
                    </a:srgbClr>
                  </a:outerShdw>
                </a:effectLst>
              </a:rPr>
              <a:t>Qu’est ce que vous avez remarqué? </a:t>
            </a:r>
          </a:p>
        </p:txBody>
      </p:sp>
      <p:sp>
        <p:nvSpPr>
          <p:cNvPr id="3" name="Rectangle 2"/>
          <p:cNvSpPr/>
          <p:nvPr/>
        </p:nvSpPr>
        <p:spPr>
          <a:xfrm>
            <a:off x="754375" y="604036"/>
            <a:ext cx="7931510" cy="69960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effectLst>
                  <a:outerShdw blurRad="38100" dist="38100" dir="2700000" algn="tl">
                    <a:srgbClr val="000000">
                      <a:alpha val="43137"/>
                    </a:srgbClr>
                  </a:outerShdw>
                </a:effectLst>
              </a:rPr>
              <a:t>Les oiseaux ne possèdent pas de dents.</a:t>
            </a:r>
          </a:p>
        </p:txBody>
      </p:sp>
      <p:sp>
        <p:nvSpPr>
          <p:cNvPr id="4" name="TextBox 3"/>
          <p:cNvSpPr txBox="1"/>
          <p:nvPr/>
        </p:nvSpPr>
        <p:spPr>
          <a:xfrm>
            <a:off x="0" y="1443835"/>
            <a:ext cx="7778805" cy="646331"/>
          </a:xfrm>
          <a:prstGeom prst="rect">
            <a:avLst/>
          </a:prstGeom>
          <a:noFill/>
        </p:spPr>
        <p:txBody>
          <a:bodyPr wrap="square" rtlCol="0">
            <a:spAutoFit/>
          </a:bodyPr>
          <a:lstStyle/>
          <a:p>
            <a:r>
              <a:rPr lang="fr-FR" sz="3600" b="1" dirty="0">
                <a:solidFill>
                  <a:schemeClr val="accent1">
                    <a:lumMod val="75000"/>
                  </a:schemeClr>
                </a:solidFill>
                <a:effectLst>
                  <a:outerShdw blurRad="38100" dist="38100" dir="2700000" algn="tl">
                    <a:srgbClr val="000000">
                      <a:alpha val="43137"/>
                    </a:srgbClr>
                  </a:outerShdw>
                </a:effectLst>
              </a:rPr>
              <a:t>Donc, qu’est ce </a:t>
            </a:r>
            <a:r>
              <a:rPr lang="fr-FR" sz="3600" b="1" dirty="0" smtClean="0">
                <a:solidFill>
                  <a:schemeClr val="accent1">
                    <a:lumMod val="75000"/>
                  </a:schemeClr>
                </a:solidFill>
                <a:effectLst>
                  <a:outerShdw blurRad="38100" dist="38100" dir="2700000" algn="tl">
                    <a:srgbClr val="000000">
                      <a:alpha val="43137"/>
                    </a:srgbClr>
                  </a:outerShdw>
                </a:effectLst>
              </a:rPr>
              <a:t>qu’ils </a:t>
            </a:r>
            <a:r>
              <a:rPr lang="fr-FR" sz="3600" b="1" dirty="0">
                <a:solidFill>
                  <a:schemeClr val="accent1">
                    <a:lumMod val="75000"/>
                  </a:schemeClr>
                </a:solidFill>
                <a:effectLst>
                  <a:outerShdw blurRad="38100" dist="38100" dir="2700000" algn="tl">
                    <a:srgbClr val="000000">
                      <a:alpha val="43137"/>
                    </a:srgbClr>
                  </a:outerShdw>
                </a:effectLst>
              </a:rPr>
              <a:t>possèdent? </a:t>
            </a:r>
          </a:p>
        </p:txBody>
      </p:sp>
      <p:sp>
        <p:nvSpPr>
          <p:cNvPr id="5" name="Rectangle 4"/>
          <p:cNvSpPr/>
          <p:nvPr/>
        </p:nvSpPr>
        <p:spPr>
          <a:xfrm>
            <a:off x="754375" y="2207360"/>
            <a:ext cx="7931509" cy="763525"/>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effectLst>
                  <a:outerShdw blurRad="38100" dist="38100" dir="2700000" algn="tl">
                    <a:srgbClr val="000000">
                      <a:alpha val="43137"/>
                    </a:srgbClr>
                  </a:outerShdw>
                </a:effectLst>
              </a:rPr>
              <a:t>Un bec qui joue lui-même le rôle de dents. </a:t>
            </a:r>
          </a:p>
        </p:txBody>
      </p:sp>
      <p:sp>
        <p:nvSpPr>
          <p:cNvPr id="6" name="TextBox 5"/>
          <p:cNvSpPr txBox="1"/>
          <p:nvPr/>
        </p:nvSpPr>
        <p:spPr>
          <a:xfrm>
            <a:off x="0" y="3276295"/>
            <a:ext cx="9144000" cy="646331"/>
          </a:xfrm>
          <a:prstGeom prst="rect">
            <a:avLst/>
          </a:prstGeom>
          <a:noFill/>
        </p:spPr>
        <p:txBody>
          <a:bodyPr wrap="square" rtlCol="0">
            <a:spAutoFit/>
          </a:bodyPr>
          <a:lstStyle/>
          <a:p>
            <a:r>
              <a:rPr lang="fr-FR" sz="3600" b="1" dirty="0">
                <a:solidFill>
                  <a:schemeClr val="accent1">
                    <a:lumMod val="75000"/>
                  </a:schemeClr>
                </a:solidFill>
                <a:effectLst>
                  <a:outerShdw blurRad="38100" dist="38100" dir="2700000" algn="tl">
                    <a:srgbClr val="000000">
                      <a:alpha val="43137"/>
                    </a:srgbClr>
                  </a:outerShdw>
                </a:effectLst>
              </a:rPr>
              <a:t>Est-ce que tous les becs sont les même? </a:t>
            </a:r>
          </a:p>
        </p:txBody>
      </p:sp>
      <p:sp>
        <p:nvSpPr>
          <p:cNvPr id="7" name="Rectangle 6"/>
          <p:cNvSpPr/>
          <p:nvPr/>
        </p:nvSpPr>
        <p:spPr>
          <a:xfrm>
            <a:off x="2586835" y="4293824"/>
            <a:ext cx="2748690" cy="61082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effectLst>
                  <a:outerShdw blurRad="38100" dist="38100" dir="2700000" algn="tl">
                    <a:srgbClr val="000000">
                      <a:alpha val="43137"/>
                    </a:srgbClr>
                  </a:outerShdw>
                </a:effectLst>
              </a:rPr>
              <a:t>Non </a:t>
            </a:r>
          </a:p>
        </p:txBody>
      </p:sp>
    </p:spTree>
    <p:extLst>
      <p:ext uri="{BB962C8B-B14F-4D97-AF65-F5344CB8AC3E}">
        <p14:creationId xmlns:p14="http://schemas.microsoft.com/office/powerpoint/2010/main" val="231757864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80">
                                          <p:stCondLst>
                                            <p:cond delay="0"/>
                                          </p:stCondLst>
                                        </p:cTn>
                                        <p:tgtEl>
                                          <p:spTgt spid="3"/>
                                        </p:tgtEl>
                                      </p:cBhvr>
                                    </p:animEffect>
                                    <p:anim calcmode="lin" valueType="num">
                                      <p:cBhvr>
                                        <p:cTn id="13"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gtEl>
                                      </p:cBhvr>
                                      <p:to x="100000" y="60000"/>
                                    </p:animScale>
                                    <p:animScale>
                                      <p:cBhvr>
                                        <p:cTn id="19" dur="166" decel="50000">
                                          <p:stCondLst>
                                            <p:cond delay="676"/>
                                          </p:stCondLst>
                                        </p:cTn>
                                        <p:tgtEl>
                                          <p:spTgt spid="3"/>
                                        </p:tgtEl>
                                      </p:cBhvr>
                                      <p:to x="100000" y="100000"/>
                                    </p:animScale>
                                    <p:animScale>
                                      <p:cBhvr>
                                        <p:cTn id="20" dur="26">
                                          <p:stCondLst>
                                            <p:cond delay="1312"/>
                                          </p:stCondLst>
                                        </p:cTn>
                                        <p:tgtEl>
                                          <p:spTgt spid="3"/>
                                        </p:tgtEl>
                                      </p:cBhvr>
                                      <p:to x="100000" y="80000"/>
                                    </p:animScale>
                                    <p:animScale>
                                      <p:cBhvr>
                                        <p:cTn id="21" dur="166" decel="50000">
                                          <p:stCondLst>
                                            <p:cond delay="1338"/>
                                          </p:stCondLst>
                                        </p:cTn>
                                        <p:tgtEl>
                                          <p:spTgt spid="3"/>
                                        </p:tgtEl>
                                      </p:cBhvr>
                                      <p:to x="100000" y="100000"/>
                                    </p:animScale>
                                    <p:animScale>
                                      <p:cBhvr>
                                        <p:cTn id="22" dur="26">
                                          <p:stCondLst>
                                            <p:cond delay="1642"/>
                                          </p:stCondLst>
                                        </p:cTn>
                                        <p:tgtEl>
                                          <p:spTgt spid="3"/>
                                        </p:tgtEl>
                                      </p:cBhvr>
                                      <p:to x="100000" y="90000"/>
                                    </p:animScale>
                                    <p:animScale>
                                      <p:cBhvr>
                                        <p:cTn id="23" dur="166" decel="50000">
                                          <p:stCondLst>
                                            <p:cond delay="1668"/>
                                          </p:stCondLst>
                                        </p:cTn>
                                        <p:tgtEl>
                                          <p:spTgt spid="3"/>
                                        </p:tgtEl>
                                      </p:cBhvr>
                                      <p:to x="100000" y="100000"/>
                                    </p:animScale>
                                    <p:animScale>
                                      <p:cBhvr>
                                        <p:cTn id="24" dur="26">
                                          <p:stCondLst>
                                            <p:cond delay="1808"/>
                                          </p:stCondLst>
                                        </p:cTn>
                                        <p:tgtEl>
                                          <p:spTgt spid="3"/>
                                        </p:tgtEl>
                                      </p:cBhvr>
                                      <p:to x="100000" y="95000"/>
                                    </p:animScale>
                                    <p:animScale>
                                      <p:cBhvr>
                                        <p:cTn id="25" dur="166" decel="50000">
                                          <p:stCondLst>
                                            <p:cond delay="1834"/>
                                          </p:stCondLst>
                                        </p:cTn>
                                        <p:tgtEl>
                                          <p:spTgt spid="3"/>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4">
                                            <p:txEl>
                                              <p:pRg st="0" end="0"/>
                                            </p:txEl>
                                          </p:spTgt>
                                        </p:tgtEl>
                                        <p:attrNameLst>
                                          <p:attrName>style.visibility</p:attrName>
                                        </p:attrNameLst>
                                      </p:cBhvr>
                                      <p:to>
                                        <p:strVal val="visible"/>
                                      </p:to>
                                    </p:set>
                                    <p:animEffect transition="in" filter="barn(inVertical)">
                                      <p:cBhvr>
                                        <p:cTn id="30" dur="500"/>
                                        <p:tgtEl>
                                          <p:spTgt spid="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80">
                                          <p:stCondLst>
                                            <p:cond delay="0"/>
                                          </p:stCondLst>
                                        </p:cTn>
                                        <p:tgtEl>
                                          <p:spTgt spid="5"/>
                                        </p:tgtEl>
                                      </p:cBhvr>
                                    </p:animEffect>
                                    <p:anim calcmode="lin" valueType="num">
                                      <p:cBhvr>
                                        <p:cTn id="3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1" dur="26">
                                          <p:stCondLst>
                                            <p:cond delay="650"/>
                                          </p:stCondLst>
                                        </p:cTn>
                                        <p:tgtEl>
                                          <p:spTgt spid="5"/>
                                        </p:tgtEl>
                                      </p:cBhvr>
                                      <p:to x="100000" y="60000"/>
                                    </p:animScale>
                                    <p:animScale>
                                      <p:cBhvr>
                                        <p:cTn id="42" dur="166" decel="50000">
                                          <p:stCondLst>
                                            <p:cond delay="676"/>
                                          </p:stCondLst>
                                        </p:cTn>
                                        <p:tgtEl>
                                          <p:spTgt spid="5"/>
                                        </p:tgtEl>
                                      </p:cBhvr>
                                      <p:to x="100000" y="100000"/>
                                    </p:animScale>
                                    <p:animScale>
                                      <p:cBhvr>
                                        <p:cTn id="43" dur="26">
                                          <p:stCondLst>
                                            <p:cond delay="1312"/>
                                          </p:stCondLst>
                                        </p:cTn>
                                        <p:tgtEl>
                                          <p:spTgt spid="5"/>
                                        </p:tgtEl>
                                      </p:cBhvr>
                                      <p:to x="100000" y="80000"/>
                                    </p:animScale>
                                    <p:animScale>
                                      <p:cBhvr>
                                        <p:cTn id="44" dur="166" decel="50000">
                                          <p:stCondLst>
                                            <p:cond delay="1338"/>
                                          </p:stCondLst>
                                        </p:cTn>
                                        <p:tgtEl>
                                          <p:spTgt spid="5"/>
                                        </p:tgtEl>
                                      </p:cBhvr>
                                      <p:to x="100000" y="100000"/>
                                    </p:animScale>
                                    <p:animScale>
                                      <p:cBhvr>
                                        <p:cTn id="45" dur="26">
                                          <p:stCondLst>
                                            <p:cond delay="1642"/>
                                          </p:stCondLst>
                                        </p:cTn>
                                        <p:tgtEl>
                                          <p:spTgt spid="5"/>
                                        </p:tgtEl>
                                      </p:cBhvr>
                                      <p:to x="100000" y="90000"/>
                                    </p:animScale>
                                    <p:animScale>
                                      <p:cBhvr>
                                        <p:cTn id="46" dur="166" decel="50000">
                                          <p:stCondLst>
                                            <p:cond delay="1668"/>
                                          </p:stCondLst>
                                        </p:cTn>
                                        <p:tgtEl>
                                          <p:spTgt spid="5"/>
                                        </p:tgtEl>
                                      </p:cBhvr>
                                      <p:to x="100000" y="100000"/>
                                    </p:animScale>
                                    <p:animScale>
                                      <p:cBhvr>
                                        <p:cTn id="47" dur="26">
                                          <p:stCondLst>
                                            <p:cond delay="1808"/>
                                          </p:stCondLst>
                                        </p:cTn>
                                        <p:tgtEl>
                                          <p:spTgt spid="5"/>
                                        </p:tgtEl>
                                      </p:cBhvr>
                                      <p:to x="100000" y="95000"/>
                                    </p:animScale>
                                    <p:animScale>
                                      <p:cBhvr>
                                        <p:cTn id="48" dur="166" decel="50000">
                                          <p:stCondLst>
                                            <p:cond delay="1834"/>
                                          </p:stCondLst>
                                        </p:cTn>
                                        <p:tgtEl>
                                          <p:spTgt spid="5"/>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6">
                                            <p:txEl>
                                              <p:pRg st="0" end="0"/>
                                            </p:txEl>
                                          </p:spTgt>
                                        </p:tgtEl>
                                        <p:attrNameLst>
                                          <p:attrName>style.visibility</p:attrName>
                                        </p:attrNameLst>
                                      </p:cBhvr>
                                      <p:to>
                                        <p:strVal val="visible"/>
                                      </p:to>
                                    </p:set>
                                    <p:animEffect transition="in" filter="barn(inVertical)">
                                      <p:cBhvr>
                                        <p:cTn id="53" dur="500"/>
                                        <p:tgtEl>
                                          <p:spTgt spid="6">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grpId="0" nodeType="click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down)">
                                      <p:cBhvr>
                                        <p:cTn id="58" dur="580">
                                          <p:stCondLst>
                                            <p:cond delay="0"/>
                                          </p:stCondLst>
                                        </p:cTn>
                                        <p:tgtEl>
                                          <p:spTgt spid="7"/>
                                        </p:tgtEl>
                                      </p:cBhvr>
                                    </p:animEffect>
                                    <p:anim calcmode="lin" valueType="num">
                                      <p:cBhvr>
                                        <p:cTn id="59"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4" dur="26">
                                          <p:stCondLst>
                                            <p:cond delay="650"/>
                                          </p:stCondLst>
                                        </p:cTn>
                                        <p:tgtEl>
                                          <p:spTgt spid="7"/>
                                        </p:tgtEl>
                                      </p:cBhvr>
                                      <p:to x="100000" y="60000"/>
                                    </p:animScale>
                                    <p:animScale>
                                      <p:cBhvr>
                                        <p:cTn id="65" dur="166" decel="50000">
                                          <p:stCondLst>
                                            <p:cond delay="676"/>
                                          </p:stCondLst>
                                        </p:cTn>
                                        <p:tgtEl>
                                          <p:spTgt spid="7"/>
                                        </p:tgtEl>
                                      </p:cBhvr>
                                      <p:to x="100000" y="100000"/>
                                    </p:animScale>
                                    <p:animScale>
                                      <p:cBhvr>
                                        <p:cTn id="66" dur="26">
                                          <p:stCondLst>
                                            <p:cond delay="1312"/>
                                          </p:stCondLst>
                                        </p:cTn>
                                        <p:tgtEl>
                                          <p:spTgt spid="7"/>
                                        </p:tgtEl>
                                      </p:cBhvr>
                                      <p:to x="100000" y="80000"/>
                                    </p:animScale>
                                    <p:animScale>
                                      <p:cBhvr>
                                        <p:cTn id="67" dur="166" decel="50000">
                                          <p:stCondLst>
                                            <p:cond delay="1338"/>
                                          </p:stCondLst>
                                        </p:cTn>
                                        <p:tgtEl>
                                          <p:spTgt spid="7"/>
                                        </p:tgtEl>
                                      </p:cBhvr>
                                      <p:to x="100000" y="100000"/>
                                    </p:animScale>
                                    <p:animScale>
                                      <p:cBhvr>
                                        <p:cTn id="68" dur="26">
                                          <p:stCondLst>
                                            <p:cond delay="1642"/>
                                          </p:stCondLst>
                                        </p:cTn>
                                        <p:tgtEl>
                                          <p:spTgt spid="7"/>
                                        </p:tgtEl>
                                      </p:cBhvr>
                                      <p:to x="100000" y="90000"/>
                                    </p:animScale>
                                    <p:animScale>
                                      <p:cBhvr>
                                        <p:cTn id="69" dur="166" decel="50000">
                                          <p:stCondLst>
                                            <p:cond delay="1668"/>
                                          </p:stCondLst>
                                        </p:cTn>
                                        <p:tgtEl>
                                          <p:spTgt spid="7"/>
                                        </p:tgtEl>
                                      </p:cBhvr>
                                      <p:to x="100000" y="100000"/>
                                    </p:animScale>
                                    <p:animScale>
                                      <p:cBhvr>
                                        <p:cTn id="70" dur="26">
                                          <p:stCondLst>
                                            <p:cond delay="1808"/>
                                          </p:stCondLst>
                                        </p:cTn>
                                        <p:tgtEl>
                                          <p:spTgt spid="7"/>
                                        </p:tgtEl>
                                      </p:cBhvr>
                                      <p:to x="100000" y="95000"/>
                                    </p:animScale>
                                    <p:animScale>
                                      <p:cBhvr>
                                        <p:cTn id="71"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3310" y="0"/>
            <a:ext cx="4886560" cy="646331"/>
          </a:xfrm>
          <a:prstGeom prst="rect">
            <a:avLst/>
          </a:prstGeom>
          <a:noFill/>
        </p:spPr>
        <p:txBody>
          <a:bodyPr wrap="square" rtlCol="0">
            <a:spAutoFit/>
          </a:bodyPr>
          <a:lstStyle/>
          <a:p>
            <a:pPr algn="ctr"/>
            <a:r>
              <a:rPr lang="fr-FR" sz="3600" b="1" dirty="0">
                <a:solidFill>
                  <a:srgbClr val="D48902"/>
                </a:solidFill>
                <a:effectLst>
                  <a:outerShdw blurRad="38100" dist="38100" dir="2700000" algn="tl">
                    <a:srgbClr val="000000">
                      <a:alpha val="43137"/>
                    </a:srgbClr>
                  </a:outerShdw>
                </a:effectLst>
                <a:latin typeface="+mj-lt"/>
                <a:ea typeface="+mj-ea"/>
                <a:cs typeface="+mj-cs"/>
              </a:rPr>
              <a:t>Lisez le texte suivant: </a:t>
            </a:r>
          </a:p>
        </p:txBody>
      </p:sp>
      <p:sp>
        <p:nvSpPr>
          <p:cNvPr id="3" name="TextBox 2"/>
          <p:cNvSpPr txBox="1"/>
          <p:nvPr/>
        </p:nvSpPr>
        <p:spPr>
          <a:xfrm>
            <a:off x="0" y="833015"/>
            <a:ext cx="9144000" cy="4524315"/>
          </a:xfrm>
          <a:prstGeom prst="rect">
            <a:avLst/>
          </a:prstGeom>
          <a:noFill/>
        </p:spPr>
        <p:txBody>
          <a:bodyPr wrap="square" rtlCol="0">
            <a:spAutoFit/>
          </a:bodyPr>
          <a:lstStyle/>
          <a:p>
            <a:pPr algn="just"/>
            <a:r>
              <a:rPr lang="fr-FR" sz="3600" b="1" dirty="0">
                <a:solidFill>
                  <a:schemeClr val="accent1">
                    <a:lumMod val="75000"/>
                  </a:schemeClr>
                </a:solidFill>
                <a:effectLst>
                  <a:outerShdw blurRad="38100" dist="38100" dir="2700000" algn="tl">
                    <a:srgbClr val="000000">
                      <a:alpha val="43137"/>
                    </a:srgbClr>
                  </a:outerShdw>
                </a:effectLst>
              </a:rPr>
              <a:t>Le bec de l’aigle est tranchant et crochu pour couper et </a:t>
            </a:r>
            <a:r>
              <a:rPr lang="fr-FR" sz="3600" b="1" dirty="0" smtClean="0">
                <a:solidFill>
                  <a:schemeClr val="accent1">
                    <a:lumMod val="75000"/>
                  </a:schemeClr>
                </a:solidFill>
                <a:effectLst>
                  <a:outerShdw blurRad="38100" dist="38100" dir="2700000" algn="tl">
                    <a:srgbClr val="000000">
                      <a:alpha val="43137"/>
                    </a:srgbClr>
                  </a:outerShdw>
                </a:effectLst>
              </a:rPr>
              <a:t>déchiqueter </a:t>
            </a:r>
            <a:r>
              <a:rPr lang="fr-FR" sz="3600" b="1" dirty="0">
                <a:solidFill>
                  <a:schemeClr val="accent1">
                    <a:lumMod val="75000"/>
                  </a:schemeClr>
                </a:solidFill>
                <a:effectLst>
                  <a:outerShdw blurRad="38100" dist="38100" dir="2700000" algn="tl">
                    <a:srgbClr val="000000">
                      <a:alpha val="43137"/>
                    </a:srgbClr>
                  </a:outerShdw>
                </a:effectLst>
              </a:rPr>
              <a:t>les proies. Le bec de la poule est arrondi car elle mange l’herbe, les vers et les graines… le bec des canards est plat avec des dents sur le bord pour saisir le poisson et l’empêcher de fuir. Le bec du pic vert est long, fin et pointu pour trouer le bois et piquer les vers et les larves d’insectes.   </a:t>
            </a:r>
          </a:p>
        </p:txBody>
      </p:sp>
    </p:spTree>
    <p:extLst>
      <p:ext uri="{BB962C8B-B14F-4D97-AF65-F5344CB8AC3E}">
        <p14:creationId xmlns:p14="http://schemas.microsoft.com/office/powerpoint/2010/main" val="36793167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86835" y="0"/>
            <a:ext cx="3512215" cy="646331"/>
          </a:xfrm>
          <a:prstGeom prst="rect">
            <a:avLst/>
          </a:prstGeom>
          <a:noFill/>
        </p:spPr>
        <p:txBody>
          <a:bodyPr wrap="square" rtlCol="0">
            <a:spAutoFit/>
          </a:bodyPr>
          <a:lstStyle/>
          <a:p>
            <a:pPr algn="ctr"/>
            <a:r>
              <a:rPr lang="fr-FR" sz="3600" b="1" dirty="0">
                <a:solidFill>
                  <a:srgbClr val="D48902"/>
                </a:solidFill>
                <a:effectLst>
                  <a:outerShdw blurRad="38100" dist="38100" dir="2700000" algn="tl">
                    <a:srgbClr val="000000">
                      <a:alpha val="43137"/>
                    </a:srgbClr>
                  </a:outerShdw>
                </a:effectLst>
                <a:latin typeface="+mj-lt"/>
                <a:ea typeface="+mj-ea"/>
                <a:cs typeface="+mj-cs"/>
              </a:rPr>
              <a:t>Question </a:t>
            </a:r>
          </a:p>
        </p:txBody>
      </p:sp>
      <p:sp>
        <p:nvSpPr>
          <p:cNvPr id="4" name="TextBox 3"/>
          <p:cNvSpPr txBox="1"/>
          <p:nvPr/>
        </p:nvSpPr>
        <p:spPr>
          <a:xfrm>
            <a:off x="0" y="646331"/>
            <a:ext cx="9144000" cy="492443"/>
          </a:xfrm>
          <a:prstGeom prst="rect">
            <a:avLst/>
          </a:prstGeom>
          <a:noFill/>
        </p:spPr>
        <p:txBody>
          <a:bodyPr wrap="square" rtlCol="0">
            <a:spAutoFit/>
          </a:bodyPr>
          <a:lstStyle/>
          <a:p>
            <a:r>
              <a:rPr lang="fr-FR" sz="2600" b="1" dirty="0" smtClean="0">
                <a:solidFill>
                  <a:schemeClr val="accent1">
                    <a:lumMod val="75000"/>
                  </a:schemeClr>
                </a:solidFill>
                <a:effectLst>
                  <a:outerShdw blurRad="38100" dist="38100" dir="2700000" algn="tl">
                    <a:srgbClr val="000000">
                      <a:alpha val="43137"/>
                    </a:srgbClr>
                  </a:outerShdw>
                </a:effectLst>
              </a:rPr>
              <a:t>Compléter le tableau comparatif des 4 types des oiseaux </a:t>
            </a:r>
            <a:endParaRPr lang="fr-FR" sz="2600" b="1" dirty="0">
              <a:solidFill>
                <a:schemeClr val="accent1">
                  <a:lumMod val="75000"/>
                </a:schemeClr>
              </a:solidFill>
              <a:effectLst>
                <a:outerShdw blurRad="38100" dist="38100" dir="2700000" algn="tl">
                  <a:srgbClr val="000000">
                    <a:alpha val="43137"/>
                  </a:srgbClr>
                </a:outerShdw>
              </a:effectLst>
            </a:endParaRPr>
          </a:p>
        </p:txBody>
      </p:sp>
      <p:graphicFrame>
        <p:nvGraphicFramePr>
          <p:cNvPr id="6" name="Table 5"/>
          <p:cNvGraphicFramePr>
            <a:graphicFrameLocks noGrp="1"/>
          </p:cNvGraphicFramePr>
          <p:nvPr>
            <p:extLst>
              <p:ext uri="{D42A27DB-BD31-4B8C-83A1-F6EECF244321}">
                <p14:modId xmlns:p14="http://schemas.microsoft.com/office/powerpoint/2010/main" val="350695232"/>
              </p:ext>
            </p:extLst>
          </p:nvPr>
        </p:nvGraphicFramePr>
        <p:xfrm>
          <a:off x="1524000" y="1396999"/>
          <a:ext cx="6096000" cy="3547548"/>
        </p:xfrm>
        <a:graphic>
          <a:graphicData uri="http://schemas.openxmlformats.org/drawingml/2006/table">
            <a:tbl>
              <a:tblPr firstRow="1" bandRow="1">
                <a:tableStyleId>{5C22544A-7EE6-4342-B048-85BDC9FD1C3A}</a:tableStyleId>
              </a:tblPr>
              <a:tblGrid>
                <a:gridCol w="2032000"/>
                <a:gridCol w="2032000"/>
                <a:gridCol w="2032000"/>
              </a:tblGrid>
              <a:tr h="620187">
                <a:tc>
                  <a:txBody>
                    <a:bodyPr/>
                    <a:lstStyle/>
                    <a:p>
                      <a:pPr algn="ctr"/>
                      <a:r>
                        <a:rPr lang="fr-FR" sz="3200" b="1" kern="1200" dirty="0" smtClean="0">
                          <a:solidFill>
                            <a:schemeClr val="lt1"/>
                          </a:solidFill>
                          <a:effectLst>
                            <a:outerShdw blurRad="38100" dist="38100" dir="2700000" algn="tl">
                              <a:srgbClr val="000000">
                                <a:alpha val="43137"/>
                              </a:srgbClr>
                            </a:outerShdw>
                          </a:effectLst>
                          <a:latin typeface="+mn-lt"/>
                          <a:ea typeface="+mn-ea"/>
                          <a:cs typeface="+mn-cs"/>
                        </a:rPr>
                        <a:t>Nom </a:t>
                      </a:r>
                      <a:endParaRPr lang="fr-FR" sz="3200" b="1" kern="1200" dirty="0">
                        <a:solidFill>
                          <a:schemeClr val="lt1"/>
                        </a:solidFill>
                        <a:effectLst>
                          <a:outerShdw blurRad="38100" dist="38100" dir="2700000" algn="tl">
                            <a:srgbClr val="000000">
                              <a:alpha val="43137"/>
                            </a:srgbClr>
                          </a:outerShdw>
                        </a:effectLst>
                        <a:latin typeface="+mn-lt"/>
                        <a:ea typeface="+mn-ea"/>
                        <a:cs typeface="+mn-cs"/>
                      </a:endParaRPr>
                    </a:p>
                  </a:txBody>
                  <a:tcPr>
                    <a:solidFill>
                      <a:schemeClr val="accent6">
                        <a:lumMod val="40000"/>
                        <a:lumOff val="60000"/>
                      </a:schemeClr>
                    </a:solidFill>
                  </a:tcPr>
                </a:tc>
                <a:tc>
                  <a:txBody>
                    <a:bodyPr/>
                    <a:lstStyle/>
                    <a:p>
                      <a:pPr marL="0" algn="ctr" defTabSz="914400" rtl="0" eaLnBrk="1" latinLnBrk="0" hangingPunct="1"/>
                      <a:r>
                        <a:rPr lang="fr-FR" sz="3200" b="1" kern="1200" dirty="0" smtClean="0">
                          <a:solidFill>
                            <a:schemeClr val="lt1"/>
                          </a:solidFill>
                          <a:effectLst>
                            <a:outerShdw blurRad="38100" dist="38100" dir="2700000" algn="tl">
                              <a:srgbClr val="000000">
                                <a:alpha val="43137"/>
                              </a:srgbClr>
                            </a:outerShdw>
                          </a:effectLst>
                          <a:latin typeface="+mn-lt"/>
                          <a:ea typeface="+mn-ea"/>
                          <a:cs typeface="+mn-cs"/>
                        </a:rPr>
                        <a:t>Forme du bec </a:t>
                      </a:r>
                      <a:endParaRPr lang="fr-FR" sz="3200" b="1" kern="1200" dirty="0">
                        <a:solidFill>
                          <a:schemeClr val="lt1"/>
                        </a:solidFill>
                        <a:effectLst>
                          <a:outerShdw blurRad="38100" dist="38100" dir="2700000" algn="tl">
                            <a:srgbClr val="000000">
                              <a:alpha val="43137"/>
                            </a:srgbClr>
                          </a:outerShdw>
                        </a:effectLst>
                        <a:latin typeface="+mn-lt"/>
                        <a:ea typeface="+mn-ea"/>
                        <a:cs typeface="+mn-cs"/>
                      </a:endParaRPr>
                    </a:p>
                  </a:txBody>
                  <a:tcPr>
                    <a:solidFill>
                      <a:schemeClr val="accent6">
                        <a:lumMod val="40000"/>
                        <a:lumOff val="60000"/>
                      </a:schemeClr>
                    </a:solidFill>
                  </a:tcPr>
                </a:tc>
                <a:tc>
                  <a:txBody>
                    <a:bodyPr/>
                    <a:lstStyle/>
                    <a:p>
                      <a:pPr marL="0" algn="ctr" defTabSz="914400" rtl="0" eaLnBrk="1" latinLnBrk="0" hangingPunct="1"/>
                      <a:r>
                        <a:rPr lang="fr-FR" sz="3200" b="1" kern="1200" dirty="0" smtClean="0">
                          <a:solidFill>
                            <a:schemeClr val="lt1"/>
                          </a:solidFill>
                          <a:effectLst>
                            <a:outerShdw blurRad="38100" dist="38100" dir="2700000" algn="tl">
                              <a:srgbClr val="000000">
                                <a:alpha val="43137"/>
                              </a:srgbClr>
                            </a:outerShdw>
                          </a:effectLst>
                          <a:latin typeface="+mn-lt"/>
                          <a:ea typeface="+mn-ea"/>
                          <a:cs typeface="+mn-cs"/>
                        </a:rPr>
                        <a:t>Nourriture </a:t>
                      </a:r>
                      <a:endParaRPr lang="fr-FR" sz="3200" b="1" kern="1200" dirty="0">
                        <a:solidFill>
                          <a:schemeClr val="lt1"/>
                        </a:solidFill>
                        <a:effectLst>
                          <a:outerShdw blurRad="38100" dist="38100" dir="2700000" algn="tl">
                            <a:srgbClr val="000000">
                              <a:alpha val="43137"/>
                            </a:srgbClr>
                          </a:outerShdw>
                        </a:effectLst>
                        <a:latin typeface="+mn-lt"/>
                        <a:ea typeface="+mn-ea"/>
                        <a:cs typeface="+mn-cs"/>
                      </a:endParaRPr>
                    </a:p>
                  </a:txBody>
                  <a:tcPr>
                    <a:solidFill>
                      <a:schemeClr val="accent6">
                        <a:lumMod val="40000"/>
                        <a:lumOff val="60000"/>
                      </a:schemeClr>
                    </a:solidFill>
                  </a:tcPr>
                </a:tc>
              </a:tr>
              <a:tr h="620187">
                <a:tc>
                  <a:txBody>
                    <a:bodyPr/>
                    <a:lstStyle/>
                    <a:p>
                      <a:pPr algn="ctr"/>
                      <a:r>
                        <a:rPr lang="fr-FR" sz="2600" b="1" kern="1200" dirty="0" smtClean="0">
                          <a:solidFill>
                            <a:schemeClr val="accent1">
                              <a:lumMod val="75000"/>
                            </a:schemeClr>
                          </a:solidFill>
                          <a:effectLst>
                            <a:outerShdw blurRad="38100" dist="38100" dir="2700000" algn="tl">
                              <a:srgbClr val="000000">
                                <a:alpha val="43137"/>
                              </a:srgbClr>
                            </a:outerShdw>
                          </a:effectLst>
                          <a:latin typeface="+mn-lt"/>
                          <a:ea typeface="+mn-ea"/>
                          <a:cs typeface="+mn-cs"/>
                        </a:rPr>
                        <a:t>Aigle </a:t>
                      </a:r>
                      <a:endParaRPr lang="fr-FR" sz="2600" b="1" kern="1200" dirty="0">
                        <a:solidFill>
                          <a:schemeClr val="accent1">
                            <a:lumMod val="75000"/>
                          </a:schemeClr>
                        </a:solidFill>
                        <a:effectLst>
                          <a:outerShdw blurRad="38100" dist="38100" dir="2700000" algn="tl">
                            <a:srgbClr val="000000">
                              <a:alpha val="43137"/>
                            </a:srgbClr>
                          </a:outerShdw>
                        </a:effectLst>
                        <a:latin typeface="+mn-lt"/>
                        <a:ea typeface="+mn-ea"/>
                        <a:cs typeface="+mn-cs"/>
                      </a:endParaRPr>
                    </a:p>
                  </a:txBody>
                  <a:tcPr/>
                </a:tc>
                <a:tc>
                  <a:txBody>
                    <a:bodyPr/>
                    <a:lstStyle/>
                    <a:p>
                      <a:endParaRPr lang="fr-FR"/>
                    </a:p>
                  </a:txBody>
                  <a:tcPr/>
                </a:tc>
                <a:tc>
                  <a:txBody>
                    <a:bodyPr/>
                    <a:lstStyle/>
                    <a:p>
                      <a:endParaRPr lang="fr-FR"/>
                    </a:p>
                  </a:txBody>
                  <a:tcPr/>
                </a:tc>
              </a:tr>
              <a:tr h="620187">
                <a:tc>
                  <a:txBody>
                    <a:bodyPr/>
                    <a:lstStyle/>
                    <a:p>
                      <a:pPr marL="0" algn="ctr" defTabSz="914400" rtl="0" eaLnBrk="1" latinLnBrk="0" hangingPunct="1"/>
                      <a:r>
                        <a:rPr lang="fr-FR" sz="2600" b="1" kern="1200" dirty="0" smtClean="0">
                          <a:solidFill>
                            <a:schemeClr val="accent1">
                              <a:lumMod val="75000"/>
                            </a:schemeClr>
                          </a:solidFill>
                          <a:effectLst>
                            <a:outerShdw blurRad="38100" dist="38100" dir="2700000" algn="tl">
                              <a:srgbClr val="000000">
                                <a:alpha val="43137"/>
                              </a:srgbClr>
                            </a:outerShdw>
                          </a:effectLst>
                          <a:latin typeface="+mn-lt"/>
                          <a:ea typeface="+mn-ea"/>
                          <a:cs typeface="+mn-cs"/>
                        </a:rPr>
                        <a:t>Pic vert</a:t>
                      </a:r>
                      <a:endParaRPr lang="fr-FR" sz="2600" b="1" kern="1200" dirty="0">
                        <a:solidFill>
                          <a:schemeClr val="accent1">
                            <a:lumMod val="75000"/>
                          </a:schemeClr>
                        </a:solidFill>
                        <a:effectLst>
                          <a:outerShdw blurRad="38100" dist="38100" dir="2700000" algn="tl">
                            <a:srgbClr val="000000">
                              <a:alpha val="43137"/>
                            </a:srgbClr>
                          </a:outerShdw>
                        </a:effectLst>
                        <a:latin typeface="+mn-lt"/>
                        <a:ea typeface="+mn-ea"/>
                        <a:cs typeface="+mn-cs"/>
                      </a:endParaRPr>
                    </a:p>
                  </a:txBody>
                  <a:tcPr/>
                </a:tc>
                <a:tc>
                  <a:txBody>
                    <a:bodyPr/>
                    <a:lstStyle/>
                    <a:p>
                      <a:endParaRPr lang="fr-FR"/>
                    </a:p>
                  </a:txBody>
                  <a:tcPr/>
                </a:tc>
                <a:tc>
                  <a:txBody>
                    <a:bodyPr/>
                    <a:lstStyle/>
                    <a:p>
                      <a:endParaRPr lang="fr-FR"/>
                    </a:p>
                  </a:txBody>
                  <a:tcPr/>
                </a:tc>
              </a:tr>
              <a:tr h="620187">
                <a:tc>
                  <a:txBody>
                    <a:bodyPr/>
                    <a:lstStyle/>
                    <a:p>
                      <a:pPr marL="0" algn="ctr" defTabSz="914400" rtl="0" eaLnBrk="1" latinLnBrk="0" hangingPunct="1"/>
                      <a:r>
                        <a:rPr lang="fr-FR" sz="2600" b="1" kern="1200" dirty="0" smtClean="0">
                          <a:solidFill>
                            <a:schemeClr val="accent1">
                              <a:lumMod val="75000"/>
                            </a:schemeClr>
                          </a:solidFill>
                          <a:effectLst>
                            <a:outerShdw blurRad="38100" dist="38100" dir="2700000" algn="tl">
                              <a:srgbClr val="000000">
                                <a:alpha val="43137"/>
                              </a:srgbClr>
                            </a:outerShdw>
                          </a:effectLst>
                          <a:latin typeface="+mn-lt"/>
                          <a:ea typeface="+mn-ea"/>
                          <a:cs typeface="+mn-cs"/>
                        </a:rPr>
                        <a:t>Poule</a:t>
                      </a:r>
                      <a:endParaRPr lang="fr-FR" sz="2600" b="1" kern="1200" dirty="0">
                        <a:solidFill>
                          <a:schemeClr val="accent1">
                            <a:lumMod val="75000"/>
                          </a:schemeClr>
                        </a:solidFill>
                        <a:effectLst>
                          <a:outerShdw blurRad="38100" dist="38100" dir="2700000" algn="tl">
                            <a:srgbClr val="000000">
                              <a:alpha val="43137"/>
                            </a:srgbClr>
                          </a:outerShdw>
                        </a:effectLst>
                        <a:latin typeface="+mn-lt"/>
                        <a:ea typeface="+mn-ea"/>
                        <a:cs typeface="+mn-cs"/>
                      </a:endParaRPr>
                    </a:p>
                  </a:txBody>
                  <a:tcPr/>
                </a:tc>
                <a:tc>
                  <a:txBody>
                    <a:bodyPr/>
                    <a:lstStyle/>
                    <a:p>
                      <a:endParaRPr lang="fr-FR"/>
                    </a:p>
                  </a:txBody>
                  <a:tcPr/>
                </a:tc>
                <a:tc>
                  <a:txBody>
                    <a:bodyPr/>
                    <a:lstStyle/>
                    <a:p>
                      <a:endParaRPr lang="fr-FR"/>
                    </a:p>
                  </a:txBody>
                  <a:tcPr/>
                </a:tc>
              </a:tr>
              <a:tr h="620187">
                <a:tc>
                  <a:txBody>
                    <a:bodyPr/>
                    <a:lstStyle/>
                    <a:p>
                      <a:pPr marL="0" algn="ctr" defTabSz="914400" rtl="0" eaLnBrk="1" latinLnBrk="0" hangingPunct="1"/>
                      <a:r>
                        <a:rPr lang="fr-FR" sz="2600" b="1" kern="1200" dirty="0" smtClean="0">
                          <a:solidFill>
                            <a:schemeClr val="accent1">
                              <a:lumMod val="75000"/>
                            </a:schemeClr>
                          </a:solidFill>
                          <a:effectLst>
                            <a:outerShdw blurRad="38100" dist="38100" dir="2700000" algn="tl">
                              <a:srgbClr val="000000">
                                <a:alpha val="43137"/>
                              </a:srgbClr>
                            </a:outerShdw>
                          </a:effectLst>
                          <a:latin typeface="+mn-lt"/>
                          <a:ea typeface="+mn-ea"/>
                          <a:cs typeface="+mn-cs"/>
                        </a:rPr>
                        <a:t>Canard </a:t>
                      </a:r>
                      <a:endParaRPr lang="fr-FR" sz="2600" b="1" kern="1200" dirty="0">
                        <a:solidFill>
                          <a:schemeClr val="accent1">
                            <a:lumMod val="75000"/>
                          </a:schemeClr>
                        </a:solidFill>
                        <a:effectLst>
                          <a:outerShdw blurRad="38100" dist="38100" dir="2700000" algn="tl">
                            <a:srgbClr val="000000">
                              <a:alpha val="43137"/>
                            </a:srgbClr>
                          </a:outerShdw>
                        </a:effectLst>
                        <a:latin typeface="+mn-lt"/>
                        <a:ea typeface="+mn-ea"/>
                        <a:cs typeface="+mn-cs"/>
                      </a:endParaRPr>
                    </a:p>
                  </a:txBody>
                  <a:tcPr/>
                </a:tc>
                <a:tc>
                  <a:txBody>
                    <a:bodyPr/>
                    <a:lstStyle/>
                    <a:p>
                      <a:endParaRPr lang="fr-FR"/>
                    </a:p>
                  </a:txBody>
                  <a:tcPr/>
                </a:tc>
                <a:tc>
                  <a:txBody>
                    <a:bodyPr/>
                    <a:lstStyle/>
                    <a:p>
                      <a:endParaRPr lang="fr-FR" dirty="0"/>
                    </a:p>
                  </a:txBody>
                  <a:tcPr/>
                </a:tc>
              </a:tr>
            </a:tbl>
          </a:graphicData>
        </a:graphic>
      </p:graphicFrame>
    </p:spTree>
    <p:extLst>
      <p:ext uri="{BB962C8B-B14F-4D97-AF65-F5344CB8AC3E}">
        <p14:creationId xmlns:p14="http://schemas.microsoft.com/office/powerpoint/2010/main" val="122214811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601670" y="357412"/>
            <a:ext cx="7940660" cy="5820278"/>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effectLst>
                  <a:outerShdw blurRad="38100" dist="38100" dir="2700000" algn="tl">
                    <a:srgbClr val="000000">
                      <a:alpha val="43137"/>
                    </a:srgbClr>
                  </a:outerShdw>
                </a:effectLst>
              </a:rPr>
              <a:t>Donc, il y a une relation entre la forme du bec et la nature des aliments chez l’oiseau.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4950" y="833015"/>
            <a:ext cx="2901395" cy="1562710"/>
          </a:xfrm>
          <a:prstGeom prst="rect">
            <a:avLst/>
          </a:prstGeom>
        </p:spPr>
      </p:pic>
    </p:spTree>
    <p:extLst>
      <p:ext uri="{BB962C8B-B14F-4D97-AF65-F5344CB8AC3E}">
        <p14:creationId xmlns:p14="http://schemas.microsoft.com/office/powerpoint/2010/main" val="23268736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965" y="69490"/>
            <a:ext cx="8229600" cy="916230"/>
          </a:xfrm>
        </p:spPr>
        <p:txBody>
          <a:bodyPr/>
          <a:lstStyle/>
          <a:p>
            <a:pPr algn="ctr"/>
            <a:r>
              <a:rPr lang="fr-FR" b="1" dirty="0" smtClean="0">
                <a:effectLst>
                  <a:outerShdw blurRad="38100" dist="38100" dir="2700000" algn="tl">
                    <a:srgbClr val="000000">
                      <a:alpha val="43137"/>
                    </a:srgbClr>
                  </a:outerShdw>
                </a:effectLst>
              </a:rPr>
              <a:t>Synthèse </a:t>
            </a:r>
            <a:endParaRPr lang="fr-FR"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688" y="833015"/>
            <a:ext cx="8229600" cy="4525963"/>
          </a:xfrm>
        </p:spPr>
        <p:txBody>
          <a:bodyPr/>
          <a:lstStyle/>
          <a:p>
            <a:pPr>
              <a:buClr>
                <a:schemeClr val="accent6">
                  <a:lumMod val="40000"/>
                  <a:lumOff val="60000"/>
                </a:schemeClr>
              </a:buClr>
            </a:pPr>
            <a:r>
              <a:rPr lang="fr-FR" b="1" dirty="0">
                <a:solidFill>
                  <a:schemeClr val="accent1">
                    <a:lumMod val="75000"/>
                  </a:schemeClr>
                </a:solidFill>
                <a:effectLst>
                  <a:outerShdw blurRad="38100" dist="38100" dir="2700000" algn="tl">
                    <a:srgbClr val="000000">
                      <a:alpha val="43137"/>
                    </a:srgbClr>
                  </a:outerShdw>
                </a:effectLst>
              </a:rPr>
              <a:t>Il y a trois sortes de dents:</a:t>
            </a:r>
          </a:p>
          <a:p>
            <a:pPr marL="1828800" lvl="3" indent="-571500">
              <a:buClr>
                <a:schemeClr val="accent6">
                  <a:lumMod val="40000"/>
                  <a:lumOff val="60000"/>
                </a:schemeClr>
              </a:buClr>
              <a:buFont typeface="+mj-lt"/>
              <a:buAutoNum type="romanLcPeriod"/>
            </a:pPr>
            <a:r>
              <a:rPr lang="fr-FR" sz="2800" b="1" dirty="0">
                <a:solidFill>
                  <a:schemeClr val="accent1">
                    <a:lumMod val="75000"/>
                  </a:schemeClr>
                </a:solidFill>
                <a:effectLst>
                  <a:outerShdw blurRad="38100" dist="38100" dir="2700000" algn="tl">
                    <a:srgbClr val="000000">
                      <a:alpha val="43137"/>
                    </a:srgbClr>
                  </a:outerShdw>
                </a:effectLst>
              </a:rPr>
              <a:t>L’incisive: pour couper les aliments.</a:t>
            </a:r>
          </a:p>
          <a:p>
            <a:pPr marL="1828800" lvl="3" indent="-571500">
              <a:buClr>
                <a:schemeClr val="accent6">
                  <a:lumMod val="40000"/>
                  <a:lumOff val="60000"/>
                </a:schemeClr>
              </a:buClr>
              <a:buFont typeface="+mj-lt"/>
              <a:buAutoNum type="romanLcPeriod"/>
            </a:pPr>
            <a:r>
              <a:rPr lang="fr-FR" sz="2800" b="1" dirty="0">
                <a:solidFill>
                  <a:schemeClr val="accent1">
                    <a:lumMod val="75000"/>
                  </a:schemeClr>
                </a:solidFill>
                <a:effectLst>
                  <a:outerShdw blurRad="38100" dist="38100" dir="2700000" algn="tl">
                    <a:srgbClr val="000000">
                      <a:alpha val="43137"/>
                    </a:srgbClr>
                  </a:outerShdw>
                </a:effectLst>
              </a:rPr>
              <a:t>La canine: pour déchiqueter la viande.</a:t>
            </a:r>
          </a:p>
          <a:p>
            <a:pPr marL="1828800" lvl="3" indent="-571500">
              <a:buClr>
                <a:schemeClr val="accent6">
                  <a:lumMod val="40000"/>
                  <a:lumOff val="60000"/>
                </a:schemeClr>
              </a:buClr>
              <a:buFont typeface="+mj-lt"/>
              <a:buAutoNum type="romanLcPeriod"/>
            </a:pPr>
            <a:r>
              <a:rPr lang="fr-FR" sz="2800" b="1" dirty="0">
                <a:solidFill>
                  <a:schemeClr val="accent1">
                    <a:lumMod val="75000"/>
                  </a:schemeClr>
                </a:solidFill>
                <a:effectLst>
                  <a:outerShdw blurRad="38100" dist="38100" dir="2700000" algn="tl">
                    <a:srgbClr val="000000">
                      <a:alpha val="43137"/>
                    </a:srgbClr>
                  </a:outerShdw>
                </a:effectLst>
              </a:rPr>
              <a:t>La molaire: pour broyer les aliments.</a:t>
            </a:r>
          </a:p>
          <a:p>
            <a:pPr marL="1828800" lvl="3" indent="-571500">
              <a:buClr>
                <a:schemeClr val="accent6">
                  <a:lumMod val="40000"/>
                  <a:lumOff val="60000"/>
                </a:schemeClr>
              </a:buClr>
              <a:buFont typeface="+mj-lt"/>
              <a:buAutoNum type="romanLcPeriod"/>
            </a:pPr>
            <a:endParaRPr lang="fr-FR" dirty="0" smtClean="0"/>
          </a:p>
          <a:p>
            <a:pPr>
              <a:buClr>
                <a:schemeClr val="accent6">
                  <a:lumMod val="40000"/>
                  <a:lumOff val="60000"/>
                </a:schemeClr>
              </a:buClr>
            </a:pPr>
            <a:r>
              <a:rPr lang="fr-FR" b="1" dirty="0">
                <a:solidFill>
                  <a:schemeClr val="accent1">
                    <a:lumMod val="75000"/>
                  </a:schemeClr>
                </a:solidFill>
                <a:effectLst>
                  <a:outerShdw blurRad="38100" dist="38100" dir="2700000" algn="tl">
                    <a:srgbClr val="000000">
                      <a:alpha val="43137"/>
                    </a:srgbClr>
                  </a:outerShdw>
                </a:effectLst>
              </a:rPr>
              <a:t>Le chien est un carnivore, donc il a besoin des canines pour déchirer la </a:t>
            </a:r>
            <a:r>
              <a:rPr lang="fr-FR" b="1" dirty="0" smtClean="0">
                <a:solidFill>
                  <a:schemeClr val="accent1">
                    <a:lumMod val="75000"/>
                  </a:schemeClr>
                </a:solidFill>
                <a:effectLst>
                  <a:outerShdw blurRad="38100" dist="38100" dir="2700000" algn="tl">
                    <a:srgbClr val="000000">
                      <a:alpha val="43137"/>
                    </a:srgbClr>
                  </a:outerShdw>
                </a:effectLst>
              </a:rPr>
              <a:t>viande (canines + incisives), </a:t>
            </a:r>
            <a:r>
              <a:rPr lang="fr-FR" b="1" dirty="0">
                <a:solidFill>
                  <a:schemeClr val="accent1">
                    <a:lumMod val="75000"/>
                  </a:schemeClr>
                </a:solidFill>
                <a:effectLst>
                  <a:outerShdw blurRad="38100" dist="38100" dir="2700000" algn="tl">
                    <a:srgbClr val="000000">
                      <a:alpha val="43137"/>
                    </a:srgbClr>
                  </a:outerShdw>
                </a:effectLst>
              </a:rPr>
              <a:t>alors que le cheval qui est un herbivore n’a pas besoin des </a:t>
            </a:r>
            <a:r>
              <a:rPr lang="fr-FR" b="1" dirty="0" smtClean="0">
                <a:solidFill>
                  <a:schemeClr val="accent1">
                    <a:lumMod val="75000"/>
                  </a:schemeClr>
                </a:solidFill>
                <a:effectLst>
                  <a:outerShdw blurRad="38100" dist="38100" dir="2700000" algn="tl">
                    <a:srgbClr val="000000">
                      <a:alpha val="43137"/>
                    </a:srgbClr>
                  </a:outerShdw>
                </a:effectLst>
              </a:rPr>
              <a:t>canines ( incisives). </a:t>
            </a:r>
            <a:endParaRPr lang="fr-FR" b="1" dirty="0">
              <a:solidFill>
                <a:schemeClr val="accent1">
                  <a:lumMod val="75000"/>
                </a:schemeClr>
              </a:solidFill>
              <a:effectLst>
                <a:outerShdw blurRad="38100" dist="38100" dir="2700000" algn="tl">
                  <a:srgbClr val="000000">
                    <a:alpha val="43137"/>
                  </a:srgbClr>
                </a:outerShdw>
              </a:effectLst>
            </a:endParaRPr>
          </a:p>
          <a:p>
            <a:pPr>
              <a:buClr>
                <a:schemeClr val="accent6">
                  <a:lumMod val="40000"/>
                  <a:lumOff val="60000"/>
                </a:schemeClr>
              </a:buClr>
            </a:pPr>
            <a:endParaRPr lang="fr-FR" dirty="0"/>
          </a:p>
          <a:p>
            <a:pPr>
              <a:buClr>
                <a:schemeClr val="accent6">
                  <a:lumMod val="40000"/>
                  <a:lumOff val="60000"/>
                </a:schemeClr>
              </a:buClr>
            </a:pPr>
            <a:endParaRPr lang="fr-FR" dirty="0"/>
          </a:p>
        </p:txBody>
      </p:sp>
    </p:spTree>
    <p:extLst>
      <p:ext uri="{BB962C8B-B14F-4D97-AF65-F5344CB8AC3E}">
        <p14:creationId xmlns:p14="http://schemas.microsoft.com/office/powerpoint/2010/main" val="29981180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par>
                                <p:cTn id="26" presetID="26" presetClass="entr" presetSubtype="0" fill="hold" nodeType="with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wipe(down)">
                                      <p:cBhvr>
                                        <p:cTn id="28" dur="580">
                                          <p:stCondLst>
                                            <p:cond delay="0"/>
                                          </p:stCondLst>
                                        </p:cTn>
                                        <p:tgtEl>
                                          <p:spTgt spid="3">
                                            <p:txEl>
                                              <p:pRg st="1" end="1"/>
                                            </p:txEl>
                                          </p:spTgt>
                                        </p:tgtEl>
                                      </p:cBhvr>
                                    </p:animEffect>
                                    <p:anim calcmode="lin" valueType="num">
                                      <p:cBhvr>
                                        <p:cTn id="29"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4" dur="26">
                                          <p:stCondLst>
                                            <p:cond delay="650"/>
                                          </p:stCondLst>
                                        </p:cTn>
                                        <p:tgtEl>
                                          <p:spTgt spid="3">
                                            <p:txEl>
                                              <p:pRg st="1" end="1"/>
                                            </p:txEl>
                                          </p:spTgt>
                                        </p:tgtEl>
                                      </p:cBhvr>
                                      <p:to x="100000" y="60000"/>
                                    </p:animScale>
                                    <p:animScale>
                                      <p:cBhvr>
                                        <p:cTn id="35" dur="166" decel="50000">
                                          <p:stCondLst>
                                            <p:cond delay="676"/>
                                          </p:stCondLst>
                                        </p:cTn>
                                        <p:tgtEl>
                                          <p:spTgt spid="3">
                                            <p:txEl>
                                              <p:pRg st="1" end="1"/>
                                            </p:txEl>
                                          </p:spTgt>
                                        </p:tgtEl>
                                      </p:cBhvr>
                                      <p:to x="100000" y="100000"/>
                                    </p:animScale>
                                    <p:animScale>
                                      <p:cBhvr>
                                        <p:cTn id="36" dur="26">
                                          <p:stCondLst>
                                            <p:cond delay="1312"/>
                                          </p:stCondLst>
                                        </p:cTn>
                                        <p:tgtEl>
                                          <p:spTgt spid="3">
                                            <p:txEl>
                                              <p:pRg st="1" end="1"/>
                                            </p:txEl>
                                          </p:spTgt>
                                        </p:tgtEl>
                                      </p:cBhvr>
                                      <p:to x="100000" y="80000"/>
                                    </p:animScale>
                                    <p:animScale>
                                      <p:cBhvr>
                                        <p:cTn id="37" dur="166" decel="50000">
                                          <p:stCondLst>
                                            <p:cond delay="1338"/>
                                          </p:stCondLst>
                                        </p:cTn>
                                        <p:tgtEl>
                                          <p:spTgt spid="3">
                                            <p:txEl>
                                              <p:pRg st="1" end="1"/>
                                            </p:txEl>
                                          </p:spTgt>
                                        </p:tgtEl>
                                      </p:cBhvr>
                                      <p:to x="100000" y="100000"/>
                                    </p:animScale>
                                    <p:animScale>
                                      <p:cBhvr>
                                        <p:cTn id="38" dur="26">
                                          <p:stCondLst>
                                            <p:cond delay="1642"/>
                                          </p:stCondLst>
                                        </p:cTn>
                                        <p:tgtEl>
                                          <p:spTgt spid="3">
                                            <p:txEl>
                                              <p:pRg st="1" end="1"/>
                                            </p:txEl>
                                          </p:spTgt>
                                        </p:tgtEl>
                                      </p:cBhvr>
                                      <p:to x="100000" y="90000"/>
                                    </p:animScale>
                                    <p:animScale>
                                      <p:cBhvr>
                                        <p:cTn id="39" dur="166" decel="50000">
                                          <p:stCondLst>
                                            <p:cond delay="1668"/>
                                          </p:stCondLst>
                                        </p:cTn>
                                        <p:tgtEl>
                                          <p:spTgt spid="3">
                                            <p:txEl>
                                              <p:pRg st="1" end="1"/>
                                            </p:txEl>
                                          </p:spTgt>
                                        </p:tgtEl>
                                      </p:cBhvr>
                                      <p:to x="100000" y="100000"/>
                                    </p:animScale>
                                    <p:animScale>
                                      <p:cBhvr>
                                        <p:cTn id="40" dur="26">
                                          <p:stCondLst>
                                            <p:cond delay="1808"/>
                                          </p:stCondLst>
                                        </p:cTn>
                                        <p:tgtEl>
                                          <p:spTgt spid="3">
                                            <p:txEl>
                                              <p:pRg st="1" end="1"/>
                                            </p:txEl>
                                          </p:spTgt>
                                        </p:tgtEl>
                                      </p:cBhvr>
                                      <p:to x="100000" y="95000"/>
                                    </p:animScale>
                                    <p:animScale>
                                      <p:cBhvr>
                                        <p:cTn id="41" dur="166" decel="50000">
                                          <p:stCondLst>
                                            <p:cond delay="1834"/>
                                          </p:stCondLst>
                                        </p:cTn>
                                        <p:tgtEl>
                                          <p:spTgt spid="3">
                                            <p:txEl>
                                              <p:pRg st="1" end="1"/>
                                            </p:txEl>
                                          </p:spTgt>
                                        </p:tgtEl>
                                      </p:cBhvr>
                                      <p:to x="100000" y="100000"/>
                                    </p:animScale>
                                  </p:childTnLst>
                                </p:cTn>
                              </p:par>
                              <p:par>
                                <p:cTn id="42" presetID="26" presetClass="entr" presetSubtype="0" fill="hold" nodeType="withEffect">
                                  <p:stCondLst>
                                    <p:cond delay="0"/>
                                  </p:stCondLst>
                                  <p:childTnLst>
                                    <p:set>
                                      <p:cBhvr>
                                        <p:cTn id="43" dur="1" fill="hold">
                                          <p:stCondLst>
                                            <p:cond delay="0"/>
                                          </p:stCondLst>
                                        </p:cTn>
                                        <p:tgtEl>
                                          <p:spTgt spid="3">
                                            <p:txEl>
                                              <p:pRg st="2" end="2"/>
                                            </p:txEl>
                                          </p:spTgt>
                                        </p:tgtEl>
                                        <p:attrNameLst>
                                          <p:attrName>style.visibility</p:attrName>
                                        </p:attrNameLst>
                                      </p:cBhvr>
                                      <p:to>
                                        <p:strVal val="visible"/>
                                      </p:to>
                                    </p:set>
                                    <p:animEffect transition="in" filter="wipe(down)">
                                      <p:cBhvr>
                                        <p:cTn id="44" dur="580">
                                          <p:stCondLst>
                                            <p:cond delay="0"/>
                                          </p:stCondLst>
                                        </p:cTn>
                                        <p:tgtEl>
                                          <p:spTgt spid="3">
                                            <p:txEl>
                                              <p:pRg st="2" end="2"/>
                                            </p:txEl>
                                          </p:spTgt>
                                        </p:tgtEl>
                                      </p:cBhvr>
                                    </p:animEffect>
                                    <p:anim calcmode="lin" valueType="num">
                                      <p:cBhvr>
                                        <p:cTn id="45"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50" dur="26">
                                          <p:stCondLst>
                                            <p:cond delay="650"/>
                                          </p:stCondLst>
                                        </p:cTn>
                                        <p:tgtEl>
                                          <p:spTgt spid="3">
                                            <p:txEl>
                                              <p:pRg st="2" end="2"/>
                                            </p:txEl>
                                          </p:spTgt>
                                        </p:tgtEl>
                                      </p:cBhvr>
                                      <p:to x="100000" y="60000"/>
                                    </p:animScale>
                                    <p:animScale>
                                      <p:cBhvr>
                                        <p:cTn id="51" dur="166" decel="50000">
                                          <p:stCondLst>
                                            <p:cond delay="676"/>
                                          </p:stCondLst>
                                        </p:cTn>
                                        <p:tgtEl>
                                          <p:spTgt spid="3">
                                            <p:txEl>
                                              <p:pRg st="2" end="2"/>
                                            </p:txEl>
                                          </p:spTgt>
                                        </p:tgtEl>
                                      </p:cBhvr>
                                      <p:to x="100000" y="100000"/>
                                    </p:animScale>
                                    <p:animScale>
                                      <p:cBhvr>
                                        <p:cTn id="52" dur="26">
                                          <p:stCondLst>
                                            <p:cond delay="1312"/>
                                          </p:stCondLst>
                                        </p:cTn>
                                        <p:tgtEl>
                                          <p:spTgt spid="3">
                                            <p:txEl>
                                              <p:pRg st="2" end="2"/>
                                            </p:txEl>
                                          </p:spTgt>
                                        </p:tgtEl>
                                      </p:cBhvr>
                                      <p:to x="100000" y="80000"/>
                                    </p:animScale>
                                    <p:animScale>
                                      <p:cBhvr>
                                        <p:cTn id="53" dur="166" decel="50000">
                                          <p:stCondLst>
                                            <p:cond delay="1338"/>
                                          </p:stCondLst>
                                        </p:cTn>
                                        <p:tgtEl>
                                          <p:spTgt spid="3">
                                            <p:txEl>
                                              <p:pRg st="2" end="2"/>
                                            </p:txEl>
                                          </p:spTgt>
                                        </p:tgtEl>
                                      </p:cBhvr>
                                      <p:to x="100000" y="100000"/>
                                    </p:animScale>
                                    <p:animScale>
                                      <p:cBhvr>
                                        <p:cTn id="54" dur="26">
                                          <p:stCondLst>
                                            <p:cond delay="1642"/>
                                          </p:stCondLst>
                                        </p:cTn>
                                        <p:tgtEl>
                                          <p:spTgt spid="3">
                                            <p:txEl>
                                              <p:pRg st="2" end="2"/>
                                            </p:txEl>
                                          </p:spTgt>
                                        </p:tgtEl>
                                      </p:cBhvr>
                                      <p:to x="100000" y="90000"/>
                                    </p:animScale>
                                    <p:animScale>
                                      <p:cBhvr>
                                        <p:cTn id="55" dur="166" decel="50000">
                                          <p:stCondLst>
                                            <p:cond delay="1668"/>
                                          </p:stCondLst>
                                        </p:cTn>
                                        <p:tgtEl>
                                          <p:spTgt spid="3">
                                            <p:txEl>
                                              <p:pRg st="2" end="2"/>
                                            </p:txEl>
                                          </p:spTgt>
                                        </p:tgtEl>
                                      </p:cBhvr>
                                      <p:to x="100000" y="100000"/>
                                    </p:animScale>
                                    <p:animScale>
                                      <p:cBhvr>
                                        <p:cTn id="56" dur="26">
                                          <p:stCondLst>
                                            <p:cond delay="1808"/>
                                          </p:stCondLst>
                                        </p:cTn>
                                        <p:tgtEl>
                                          <p:spTgt spid="3">
                                            <p:txEl>
                                              <p:pRg st="2" end="2"/>
                                            </p:txEl>
                                          </p:spTgt>
                                        </p:tgtEl>
                                      </p:cBhvr>
                                      <p:to x="100000" y="95000"/>
                                    </p:animScale>
                                    <p:animScale>
                                      <p:cBhvr>
                                        <p:cTn id="57" dur="166" decel="50000">
                                          <p:stCondLst>
                                            <p:cond delay="1834"/>
                                          </p:stCondLst>
                                        </p:cTn>
                                        <p:tgtEl>
                                          <p:spTgt spid="3">
                                            <p:txEl>
                                              <p:pRg st="2" end="2"/>
                                            </p:txEl>
                                          </p:spTgt>
                                        </p:tgtEl>
                                      </p:cBhvr>
                                      <p:to x="100000" y="100000"/>
                                    </p:animScale>
                                  </p:childTnLst>
                                </p:cTn>
                              </p:par>
                              <p:par>
                                <p:cTn id="58" presetID="26" presetClass="entr" presetSubtype="0" fill="hold" nodeType="withEffect">
                                  <p:stCondLst>
                                    <p:cond delay="0"/>
                                  </p:stCondLst>
                                  <p:childTnLst>
                                    <p:set>
                                      <p:cBhvr>
                                        <p:cTn id="59" dur="1" fill="hold">
                                          <p:stCondLst>
                                            <p:cond delay="0"/>
                                          </p:stCondLst>
                                        </p:cTn>
                                        <p:tgtEl>
                                          <p:spTgt spid="3">
                                            <p:txEl>
                                              <p:pRg st="3" end="3"/>
                                            </p:txEl>
                                          </p:spTgt>
                                        </p:tgtEl>
                                        <p:attrNameLst>
                                          <p:attrName>style.visibility</p:attrName>
                                        </p:attrNameLst>
                                      </p:cBhvr>
                                      <p:to>
                                        <p:strVal val="visible"/>
                                      </p:to>
                                    </p:set>
                                    <p:animEffect transition="in" filter="wipe(down)">
                                      <p:cBhvr>
                                        <p:cTn id="60" dur="580">
                                          <p:stCondLst>
                                            <p:cond delay="0"/>
                                          </p:stCondLst>
                                        </p:cTn>
                                        <p:tgtEl>
                                          <p:spTgt spid="3">
                                            <p:txEl>
                                              <p:pRg st="3" end="3"/>
                                            </p:txEl>
                                          </p:spTgt>
                                        </p:tgtEl>
                                      </p:cBhvr>
                                    </p:animEffect>
                                    <p:anim calcmode="lin" valueType="num">
                                      <p:cBhvr>
                                        <p:cTn id="61"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6" dur="26">
                                          <p:stCondLst>
                                            <p:cond delay="650"/>
                                          </p:stCondLst>
                                        </p:cTn>
                                        <p:tgtEl>
                                          <p:spTgt spid="3">
                                            <p:txEl>
                                              <p:pRg st="3" end="3"/>
                                            </p:txEl>
                                          </p:spTgt>
                                        </p:tgtEl>
                                      </p:cBhvr>
                                      <p:to x="100000" y="60000"/>
                                    </p:animScale>
                                    <p:animScale>
                                      <p:cBhvr>
                                        <p:cTn id="67" dur="166" decel="50000">
                                          <p:stCondLst>
                                            <p:cond delay="676"/>
                                          </p:stCondLst>
                                        </p:cTn>
                                        <p:tgtEl>
                                          <p:spTgt spid="3">
                                            <p:txEl>
                                              <p:pRg st="3" end="3"/>
                                            </p:txEl>
                                          </p:spTgt>
                                        </p:tgtEl>
                                      </p:cBhvr>
                                      <p:to x="100000" y="100000"/>
                                    </p:animScale>
                                    <p:animScale>
                                      <p:cBhvr>
                                        <p:cTn id="68" dur="26">
                                          <p:stCondLst>
                                            <p:cond delay="1312"/>
                                          </p:stCondLst>
                                        </p:cTn>
                                        <p:tgtEl>
                                          <p:spTgt spid="3">
                                            <p:txEl>
                                              <p:pRg st="3" end="3"/>
                                            </p:txEl>
                                          </p:spTgt>
                                        </p:tgtEl>
                                      </p:cBhvr>
                                      <p:to x="100000" y="80000"/>
                                    </p:animScale>
                                    <p:animScale>
                                      <p:cBhvr>
                                        <p:cTn id="69" dur="166" decel="50000">
                                          <p:stCondLst>
                                            <p:cond delay="1338"/>
                                          </p:stCondLst>
                                        </p:cTn>
                                        <p:tgtEl>
                                          <p:spTgt spid="3">
                                            <p:txEl>
                                              <p:pRg st="3" end="3"/>
                                            </p:txEl>
                                          </p:spTgt>
                                        </p:tgtEl>
                                      </p:cBhvr>
                                      <p:to x="100000" y="100000"/>
                                    </p:animScale>
                                    <p:animScale>
                                      <p:cBhvr>
                                        <p:cTn id="70" dur="26">
                                          <p:stCondLst>
                                            <p:cond delay="1642"/>
                                          </p:stCondLst>
                                        </p:cTn>
                                        <p:tgtEl>
                                          <p:spTgt spid="3">
                                            <p:txEl>
                                              <p:pRg st="3" end="3"/>
                                            </p:txEl>
                                          </p:spTgt>
                                        </p:tgtEl>
                                      </p:cBhvr>
                                      <p:to x="100000" y="90000"/>
                                    </p:animScale>
                                    <p:animScale>
                                      <p:cBhvr>
                                        <p:cTn id="71" dur="166" decel="50000">
                                          <p:stCondLst>
                                            <p:cond delay="1668"/>
                                          </p:stCondLst>
                                        </p:cTn>
                                        <p:tgtEl>
                                          <p:spTgt spid="3">
                                            <p:txEl>
                                              <p:pRg st="3" end="3"/>
                                            </p:txEl>
                                          </p:spTgt>
                                        </p:tgtEl>
                                      </p:cBhvr>
                                      <p:to x="100000" y="100000"/>
                                    </p:animScale>
                                    <p:animScale>
                                      <p:cBhvr>
                                        <p:cTn id="72" dur="26">
                                          <p:stCondLst>
                                            <p:cond delay="1808"/>
                                          </p:stCondLst>
                                        </p:cTn>
                                        <p:tgtEl>
                                          <p:spTgt spid="3">
                                            <p:txEl>
                                              <p:pRg st="3" end="3"/>
                                            </p:txEl>
                                          </p:spTgt>
                                        </p:tgtEl>
                                      </p:cBhvr>
                                      <p:to x="100000" y="95000"/>
                                    </p:animScale>
                                    <p:animScale>
                                      <p:cBhvr>
                                        <p:cTn id="73" dur="166" decel="50000">
                                          <p:stCondLst>
                                            <p:cond delay="1834"/>
                                          </p:stCondLst>
                                        </p:cTn>
                                        <p:tgtEl>
                                          <p:spTgt spid="3">
                                            <p:txEl>
                                              <p:pRg st="3" end="3"/>
                                            </p:txEl>
                                          </p:spTgt>
                                        </p:tgtEl>
                                      </p:cBhvr>
                                      <p:to x="100000" y="100000"/>
                                    </p:animScale>
                                  </p:childTnLst>
                                </p:cTn>
                              </p:par>
                            </p:childTnLst>
                          </p:cTn>
                        </p:par>
                      </p:childTnLst>
                    </p:cTn>
                  </p:par>
                  <p:par>
                    <p:cTn id="74" fill="hold">
                      <p:stCondLst>
                        <p:cond delay="indefinite"/>
                      </p:stCondLst>
                      <p:childTnLst>
                        <p:par>
                          <p:cTn id="75" fill="hold">
                            <p:stCondLst>
                              <p:cond delay="0"/>
                            </p:stCondLst>
                            <p:childTnLst>
                              <p:par>
                                <p:cTn id="76" presetID="26" presetClass="entr" presetSubtype="0" fill="hold" nodeType="clickEffect">
                                  <p:stCondLst>
                                    <p:cond delay="0"/>
                                  </p:stCondLst>
                                  <p:childTnLst>
                                    <p:set>
                                      <p:cBhvr>
                                        <p:cTn id="77" dur="1" fill="hold">
                                          <p:stCondLst>
                                            <p:cond delay="0"/>
                                          </p:stCondLst>
                                        </p:cTn>
                                        <p:tgtEl>
                                          <p:spTgt spid="3">
                                            <p:txEl>
                                              <p:pRg st="5" end="5"/>
                                            </p:txEl>
                                          </p:spTgt>
                                        </p:tgtEl>
                                        <p:attrNameLst>
                                          <p:attrName>style.visibility</p:attrName>
                                        </p:attrNameLst>
                                      </p:cBhvr>
                                      <p:to>
                                        <p:strVal val="visible"/>
                                      </p:to>
                                    </p:set>
                                    <p:animEffect transition="in" filter="wipe(down)">
                                      <p:cBhvr>
                                        <p:cTn id="78" dur="580">
                                          <p:stCondLst>
                                            <p:cond delay="0"/>
                                          </p:stCondLst>
                                        </p:cTn>
                                        <p:tgtEl>
                                          <p:spTgt spid="3">
                                            <p:txEl>
                                              <p:pRg st="5" end="5"/>
                                            </p:txEl>
                                          </p:spTgt>
                                        </p:tgtEl>
                                      </p:cBhvr>
                                    </p:animEffect>
                                    <p:anim calcmode="lin" valueType="num">
                                      <p:cBhvr>
                                        <p:cTn id="79"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80"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81"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82"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83"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84" dur="26">
                                          <p:stCondLst>
                                            <p:cond delay="650"/>
                                          </p:stCondLst>
                                        </p:cTn>
                                        <p:tgtEl>
                                          <p:spTgt spid="3">
                                            <p:txEl>
                                              <p:pRg st="5" end="5"/>
                                            </p:txEl>
                                          </p:spTgt>
                                        </p:tgtEl>
                                      </p:cBhvr>
                                      <p:to x="100000" y="60000"/>
                                    </p:animScale>
                                    <p:animScale>
                                      <p:cBhvr>
                                        <p:cTn id="85" dur="166" decel="50000">
                                          <p:stCondLst>
                                            <p:cond delay="676"/>
                                          </p:stCondLst>
                                        </p:cTn>
                                        <p:tgtEl>
                                          <p:spTgt spid="3">
                                            <p:txEl>
                                              <p:pRg st="5" end="5"/>
                                            </p:txEl>
                                          </p:spTgt>
                                        </p:tgtEl>
                                      </p:cBhvr>
                                      <p:to x="100000" y="100000"/>
                                    </p:animScale>
                                    <p:animScale>
                                      <p:cBhvr>
                                        <p:cTn id="86" dur="26">
                                          <p:stCondLst>
                                            <p:cond delay="1312"/>
                                          </p:stCondLst>
                                        </p:cTn>
                                        <p:tgtEl>
                                          <p:spTgt spid="3">
                                            <p:txEl>
                                              <p:pRg st="5" end="5"/>
                                            </p:txEl>
                                          </p:spTgt>
                                        </p:tgtEl>
                                      </p:cBhvr>
                                      <p:to x="100000" y="80000"/>
                                    </p:animScale>
                                    <p:animScale>
                                      <p:cBhvr>
                                        <p:cTn id="87" dur="166" decel="50000">
                                          <p:stCondLst>
                                            <p:cond delay="1338"/>
                                          </p:stCondLst>
                                        </p:cTn>
                                        <p:tgtEl>
                                          <p:spTgt spid="3">
                                            <p:txEl>
                                              <p:pRg st="5" end="5"/>
                                            </p:txEl>
                                          </p:spTgt>
                                        </p:tgtEl>
                                      </p:cBhvr>
                                      <p:to x="100000" y="100000"/>
                                    </p:animScale>
                                    <p:animScale>
                                      <p:cBhvr>
                                        <p:cTn id="88" dur="26">
                                          <p:stCondLst>
                                            <p:cond delay="1642"/>
                                          </p:stCondLst>
                                        </p:cTn>
                                        <p:tgtEl>
                                          <p:spTgt spid="3">
                                            <p:txEl>
                                              <p:pRg st="5" end="5"/>
                                            </p:txEl>
                                          </p:spTgt>
                                        </p:tgtEl>
                                      </p:cBhvr>
                                      <p:to x="100000" y="90000"/>
                                    </p:animScale>
                                    <p:animScale>
                                      <p:cBhvr>
                                        <p:cTn id="89" dur="166" decel="50000">
                                          <p:stCondLst>
                                            <p:cond delay="1668"/>
                                          </p:stCondLst>
                                        </p:cTn>
                                        <p:tgtEl>
                                          <p:spTgt spid="3">
                                            <p:txEl>
                                              <p:pRg st="5" end="5"/>
                                            </p:txEl>
                                          </p:spTgt>
                                        </p:tgtEl>
                                      </p:cBhvr>
                                      <p:to x="100000" y="100000"/>
                                    </p:animScale>
                                    <p:animScale>
                                      <p:cBhvr>
                                        <p:cTn id="90" dur="26">
                                          <p:stCondLst>
                                            <p:cond delay="1808"/>
                                          </p:stCondLst>
                                        </p:cTn>
                                        <p:tgtEl>
                                          <p:spTgt spid="3">
                                            <p:txEl>
                                              <p:pRg st="5" end="5"/>
                                            </p:txEl>
                                          </p:spTgt>
                                        </p:tgtEl>
                                      </p:cBhvr>
                                      <p:to x="100000" y="95000"/>
                                    </p:animScale>
                                    <p:animScale>
                                      <p:cBhvr>
                                        <p:cTn id="91"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9490"/>
            <a:ext cx="9144000" cy="954107"/>
          </a:xfrm>
          <a:prstGeom prst="rect">
            <a:avLst/>
          </a:prstGeom>
        </p:spPr>
        <p:txBody>
          <a:bodyPr wrap="square">
            <a:spAutoFit/>
          </a:bodyPr>
          <a:lstStyle/>
          <a:p>
            <a:pPr marL="285750" indent="-285750">
              <a:buClr>
                <a:schemeClr val="accent6">
                  <a:lumMod val="40000"/>
                  <a:lumOff val="60000"/>
                </a:schemeClr>
              </a:buClr>
              <a:buFont typeface="Arial" panose="020B0604020202020204" pitchFamily="34" charset="0"/>
              <a:buChar char="•"/>
            </a:pPr>
            <a:r>
              <a:rPr lang="fr-FR" sz="2800" b="1" dirty="0">
                <a:solidFill>
                  <a:schemeClr val="accent1">
                    <a:lumMod val="75000"/>
                  </a:schemeClr>
                </a:solidFill>
                <a:effectLst>
                  <a:outerShdw blurRad="38100" dist="38100" dir="2700000" algn="tl">
                    <a:srgbClr val="000000">
                      <a:alpha val="43137"/>
                    </a:srgbClr>
                  </a:outerShdw>
                </a:effectLst>
              </a:rPr>
              <a:t>L’ours est un </a:t>
            </a:r>
            <a:r>
              <a:rPr lang="fr-FR" sz="2800" b="1" dirty="0" smtClean="0">
                <a:solidFill>
                  <a:schemeClr val="accent1">
                    <a:lumMod val="75000"/>
                  </a:schemeClr>
                </a:solidFill>
                <a:effectLst>
                  <a:outerShdw blurRad="38100" dist="38100" dir="2700000" algn="tl">
                    <a:srgbClr val="000000">
                      <a:alpha val="43137"/>
                    </a:srgbClr>
                  </a:outerShdw>
                </a:effectLst>
              </a:rPr>
              <a:t>omnivore, il possède des canines, des incisives et des molaires. </a:t>
            </a:r>
            <a:endParaRPr lang="fr-FR" sz="2800" b="1" dirty="0">
              <a:solidFill>
                <a:schemeClr val="accent1">
                  <a:lumMod val="75000"/>
                </a:schemeClr>
              </a:solidFill>
              <a:effectLst>
                <a:outerShdw blurRad="38100" dist="38100" dir="2700000" algn="tl">
                  <a:srgbClr val="000000">
                    <a:alpha val="43137"/>
                  </a:srgbClr>
                </a:outerShdw>
              </a:effectLst>
            </a:endParaRPr>
          </a:p>
        </p:txBody>
      </p:sp>
      <p:sp>
        <p:nvSpPr>
          <p:cNvPr id="3" name="TextBox 2"/>
          <p:cNvSpPr txBox="1"/>
          <p:nvPr/>
        </p:nvSpPr>
        <p:spPr>
          <a:xfrm>
            <a:off x="0" y="1596540"/>
            <a:ext cx="9144000" cy="954107"/>
          </a:xfrm>
          <a:prstGeom prst="rect">
            <a:avLst/>
          </a:prstGeom>
          <a:noFill/>
        </p:spPr>
        <p:txBody>
          <a:bodyPr wrap="square" rtlCol="0">
            <a:spAutoFit/>
          </a:bodyPr>
          <a:lstStyle/>
          <a:p>
            <a:pPr marL="285750" indent="-285750">
              <a:buClr>
                <a:schemeClr val="accent6">
                  <a:lumMod val="40000"/>
                  <a:lumOff val="60000"/>
                </a:schemeClr>
              </a:buClr>
              <a:buFont typeface="Arial" panose="020B0604020202020204" pitchFamily="34" charset="0"/>
              <a:buChar char="•"/>
            </a:pPr>
            <a:r>
              <a:rPr lang="fr-FR" sz="2800" b="1" dirty="0">
                <a:solidFill>
                  <a:schemeClr val="accent1">
                    <a:lumMod val="75000"/>
                  </a:schemeClr>
                </a:solidFill>
                <a:effectLst>
                  <a:outerShdw blurRad="38100" dist="38100" dir="2700000" algn="tl">
                    <a:srgbClr val="000000">
                      <a:alpha val="43137"/>
                    </a:srgbClr>
                  </a:outerShdw>
                </a:effectLst>
              </a:rPr>
              <a:t>le bec des oiseaux est dépourvu de dents, car il </a:t>
            </a:r>
            <a:r>
              <a:rPr lang="fr-FR" sz="2800" b="1" dirty="0" smtClean="0">
                <a:solidFill>
                  <a:schemeClr val="accent1">
                    <a:lumMod val="75000"/>
                  </a:schemeClr>
                </a:solidFill>
                <a:effectLst>
                  <a:outerShdw blurRad="38100" dist="38100" dir="2700000" algn="tl">
                    <a:srgbClr val="000000">
                      <a:alpha val="43137"/>
                    </a:srgbClr>
                  </a:outerShdw>
                </a:effectLst>
              </a:rPr>
              <a:t>joue </a:t>
            </a:r>
            <a:r>
              <a:rPr lang="fr-FR" sz="2800" b="1" dirty="0">
                <a:solidFill>
                  <a:schemeClr val="accent1">
                    <a:lumMod val="75000"/>
                  </a:schemeClr>
                </a:solidFill>
                <a:effectLst>
                  <a:outerShdw blurRad="38100" dist="38100" dir="2700000" algn="tl">
                    <a:srgbClr val="000000">
                      <a:alpha val="43137"/>
                    </a:srgbClr>
                  </a:outerShdw>
                </a:effectLst>
              </a:rPr>
              <a:t>lui-même le </a:t>
            </a:r>
            <a:r>
              <a:rPr lang="fr-FR" sz="2800" b="1" dirty="0" smtClean="0">
                <a:solidFill>
                  <a:schemeClr val="accent1">
                    <a:lumMod val="75000"/>
                  </a:schemeClr>
                </a:solidFill>
                <a:effectLst>
                  <a:outerShdw blurRad="38100" dist="38100" dir="2700000" algn="tl">
                    <a:srgbClr val="000000">
                      <a:alpha val="43137"/>
                    </a:srgbClr>
                  </a:outerShdw>
                </a:effectLst>
              </a:rPr>
              <a:t>rôle </a:t>
            </a:r>
            <a:r>
              <a:rPr lang="fr-FR" sz="2800" b="1" dirty="0">
                <a:solidFill>
                  <a:schemeClr val="accent1">
                    <a:lumMod val="75000"/>
                  </a:schemeClr>
                </a:solidFill>
                <a:effectLst>
                  <a:outerShdw blurRad="38100" dist="38100" dir="2700000" algn="tl">
                    <a:srgbClr val="000000">
                      <a:alpha val="43137"/>
                    </a:srgbClr>
                  </a:outerShdw>
                </a:effectLst>
              </a:rPr>
              <a:t>de dents.</a:t>
            </a:r>
          </a:p>
        </p:txBody>
      </p:sp>
      <p:sp>
        <p:nvSpPr>
          <p:cNvPr id="4" name="TextBox 3"/>
          <p:cNvSpPr txBox="1"/>
          <p:nvPr/>
        </p:nvSpPr>
        <p:spPr>
          <a:xfrm>
            <a:off x="-32230" y="3314172"/>
            <a:ext cx="9144000" cy="954107"/>
          </a:xfrm>
          <a:prstGeom prst="rect">
            <a:avLst/>
          </a:prstGeom>
          <a:noFill/>
        </p:spPr>
        <p:txBody>
          <a:bodyPr wrap="square" rtlCol="0">
            <a:spAutoFit/>
          </a:bodyPr>
          <a:lstStyle/>
          <a:p>
            <a:pPr marL="285750" indent="-285750">
              <a:buClr>
                <a:schemeClr val="accent6">
                  <a:lumMod val="40000"/>
                  <a:lumOff val="60000"/>
                </a:schemeClr>
              </a:buClr>
              <a:buFont typeface="Arial" panose="020B0604020202020204" pitchFamily="34" charset="0"/>
              <a:buChar char="•"/>
            </a:pPr>
            <a:r>
              <a:rPr lang="fr-FR" sz="2800" b="1" dirty="0">
                <a:solidFill>
                  <a:schemeClr val="accent1">
                    <a:lumMod val="75000"/>
                  </a:schemeClr>
                </a:solidFill>
                <a:effectLst>
                  <a:outerShdw blurRad="38100" dist="38100" dir="2700000" algn="tl">
                    <a:srgbClr val="000000">
                      <a:alpha val="43137"/>
                    </a:srgbClr>
                  </a:outerShdw>
                </a:effectLst>
              </a:rPr>
              <a:t>Il y a une relation entre la forme du bec et la nature des aliments chez l’oiseau. </a:t>
            </a:r>
          </a:p>
        </p:txBody>
      </p:sp>
    </p:spTree>
    <p:extLst>
      <p:ext uri="{BB962C8B-B14F-4D97-AF65-F5344CB8AC3E}">
        <p14:creationId xmlns:p14="http://schemas.microsoft.com/office/powerpoint/2010/main" val="186116614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down)">
                                      <p:cBhvr>
                                        <p:cTn id="25" dur="580">
                                          <p:stCondLst>
                                            <p:cond delay="0"/>
                                          </p:stCondLst>
                                        </p:cTn>
                                        <p:tgtEl>
                                          <p:spTgt spid="3">
                                            <p:txEl>
                                              <p:pRg st="0" end="0"/>
                                            </p:txEl>
                                          </p:spTgt>
                                        </p:tgtEl>
                                      </p:cBhvr>
                                    </p:animEffect>
                                    <p:anim calcmode="lin" valueType="num">
                                      <p:cBhvr>
                                        <p:cTn id="26"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0" end="0"/>
                                            </p:txEl>
                                          </p:spTgt>
                                        </p:tgtEl>
                                      </p:cBhvr>
                                      <p:to x="100000" y="60000"/>
                                    </p:animScale>
                                    <p:animScale>
                                      <p:cBhvr>
                                        <p:cTn id="32" dur="166" decel="50000">
                                          <p:stCondLst>
                                            <p:cond delay="676"/>
                                          </p:stCondLst>
                                        </p:cTn>
                                        <p:tgtEl>
                                          <p:spTgt spid="3">
                                            <p:txEl>
                                              <p:pRg st="0" end="0"/>
                                            </p:txEl>
                                          </p:spTgt>
                                        </p:tgtEl>
                                      </p:cBhvr>
                                      <p:to x="100000" y="100000"/>
                                    </p:animScale>
                                    <p:animScale>
                                      <p:cBhvr>
                                        <p:cTn id="33" dur="26">
                                          <p:stCondLst>
                                            <p:cond delay="1312"/>
                                          </p:stCondLst>
                                        </p:cTn>
                                        <p:tgtEl>
                                          <p:spTgt spid="3">
                                            <p:txEl>
                                              <p:pRg st="0" end="0"/>
                                            </p:txEl>
                                          </p:spTgt>
                                        </p:tgtEl>
                                      </p:cBhvr>
                                      <p:to x="100000" y="80000"/>
                                    </p:animScale>
                                    <p:animScale>
                                      <p:cBhvr>
                                        <p:cTn id="34" dur="166" decel="50000">
                                          <p:stCondLst>
                                            <p:cond delay="1338"/>
                                          </p:stCondLst>
                                        </p:cTn>
                                        <p:tgtEl>
                                          <p:spTgt spid="3">
                                            <p:txEl>
                                              <p:pRg st="0" end="0"/>
                                            </p:txEl>
                                          </p:spTgt>
                                        </p:tgtEl>
                                      </p:cBhvr>
                                      <p:to x="100000" y="100000"/>
                                    </p:animScale>
                                    <p:animScale>
                                      <p:cBhvr>
                                        <p:cTn id="35" dur="26">
                                          <p:stCondLst>
                                            <p:cond delay="1642"/>
                                          </p:stCondLst>
                                        </p:cTn>
                                        <p:tgtEl>
                                          <p:spTgt spid="3">
                                            <p:txEl>
                                              <p:pRg st="0" end="0"/>
                                            </p:txEl>
                                          </p:spTgt>
                                        </p:tgtEl>
                                      </p:cBhvr>
                                      <p:to x="100000" y="90000"/>
                                    </p:animScale>
                                    <p:animScale>
                                      <p:cBhvr>
                                        <p:cTn id="36" dur="166" decel="50000">
                                          <p:stCondLst>
                                            <p:cond delay="1668"/>
                                          </p:stCondLst>
                                        </p:cTn>
                                        <p:tgtEl>
                                          <p:spTgt spid="3">
                                            <p:txEl>
                                              <p:pRg st="0" end="0"/>
                                            </p:txEl>
                                          </p:spTgt>
                                        </p:tgtEl>
                                      </p:cBhvr>
                                      <p:to x="100000" y="100000"/>
                                    </p:animScale>
                                    <p:animScale>
                                      <p:cBhvr>
                                        <p:cTn id="37" dur="26">
                                          <p:stCondLst>
                                            <p:cond delay="1808"/>
                                          </p:stCondLst>
                                        </p:cTn>
                                        <p:tgtEl>
                                          <p:spTgt spid="3">
                                            <p:txEl>
                                              <p:pRg st="0" end="0"/>
                                            </p:txEl>
                                          </p:spTgt>
                                        </p:tgtEl>
                                      </p:cBhvr>
                                      <p:to x="100000" y="95000"/>
                                    </p:animScale>
                                    <p:animScale>
                                      <p:cBhvr>
                                        <p:cTn id="38" dur="166" decel="50000">
                                          <p:stCondLst>
                                            <p:cond delay="1834"/>
                                          </p:stCondLst>
                                        </p:cTn>
                                        <p:tgtEl>
                                          <p:spTgt spid="3">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4">
                                            <p:txEl>
                                              <p:pRg st="0" end="0"/>
                                            </p:txEl>
                                          </p:spTgt>
                                        </p:tgtEl>
                                        <p:attrNameLst>
                                          <p:attrName>style.visibility</p:attrName>
                                        </p:attrNameLst>
                                      </p:cBhvr>
                                      <p:to>
                                        <p:strVal val="visible"/>
                                      </p:to>
                                    </p:set>
                                    <p:animEffect transition="in" filter="wipe(down)">
                                      <p:cBhvr>
                                        <p:cTn id="43" dur="580">
                                          <p:stCondLst>
                                            <p:cond delay="0"/>
                                          </p:stCondLst>
                                        </p:cTn>
                                        <p:tgtEl>
                                          <p:spTgt spid="4">
                                            <p:txEl>
                                              <p:pRg st="0" end="0"/>
                                            </p:txEl>
                                          </p:spTgt>
                                        </p:tgtEl>
                                      </p:cBhvr>
                                    </p:animEffect>
                                    <p:anim calcmode="lin" valueType="num">
                                      <p:cBhvr>
                                        <p:cTn id="44"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4">
                                            <p:txEl>
                                              <p:pRg st="0" end="0"/>
                                            </p:txEl>
                                          </p:spTgt>
                                        </p:tgtEl>
                                      </p:cBhvr>
                                      <p:to x="100000" y="60000"/>
                                    </p:animScale>
                                    <p:animScale>
                                      <p:cBhvr>
                                        <p:cTn id="50" dur="166" decel="50000">
                                          <p:stCondLst>
                                            <p:cond delay="676"/>
                                          </p:stCondLst>
                                        </p:cTn>
                                        <p:tgtEl>
                                          <p:spTgt spid="4">
                                            <p:txEl>
                                              <p:pRg st="0" end="0"/>
                                            </p:txEl>
                                          </p:spTgt>
                                        </p:tgtEl>
                                      </p:cBhvr>
                                      <p:to x="100000" y="100000"/>
                                    </p:animScale>
                                    <p:animScale>
                                      <p:cBhvr>
                                        <p:cTn id="51" dur="26">
                                          <p:stCondLst>
                                            <p:cond delay="1312"/>
                                          </p:stCondLst>
                                        </p:cTn>
                                        <p:tgtEl>
                                          <p:spTgt spid="4">
                                            <p:txEl>
                                              <p:pRg st="0" end="0"/>
                                            </p:txEl>
                                          </p:spTgt>
                                        </p:tgtEl>
                                      </p:cBhvr>
                                      <p:to x="100000" y="80000"/>
                                    </p:animScale>
                                    <p:animScale>
                                      <p:cBhvr>
                                        <p:cTn id="52" dur="166" decel="50000">
                                          <p:stCondLst>
                                            <p:cond delay="1338"/>
                                          </p:stCondLst>
                                        </p:cTn>
                                        <p:tgtEl>
                                          <p:spTgt spid="4">
                                            <p:txEl>
                                              <p:pRg st="0" end="0"/>
                                            </p:txEl>
                                          </p:spTgt>
                                        </p:tgtEl>
                                      </p:cBhvr>
                                      <p:to x="100000" y="100000"/>
                                    </p:animScale>
                                    <p:animScale>
                                      <p:cBhvr>
                                        <p:cTn id="53" dur="26">
                                          <p:stCondLst>
                                            <p:cond delay="1642"/>
                                          </p:stCondLst>
                                        </p:cTn>
                                        <p:tgtEl>
                                          <p:spTgt spid="4">
                                            <p:txEl>
                                              <p:pRg st="0" end="0"/>
                                            </p:txEl>
                                          </p:spTgt>
                                        </p:tgtEl>
                                      </p:cBhvr>
                                      <p:to x="100000" y="90000"/>
                                    </p:animScale>
                                    <p:animScale>
                                      <p:cBhvr>
                                        <p:cTn id="54" dur="166" decel="50000">
                                          <p:stCondLst>
                                            <p:cond delay="1668"/>
                                          </p:stCondLst>
                                        </p:cTn>
                                        <p:tgtEl>
                                          <p:spTgt spid="4">
                                            <p:txEl>
                                              <p:pRg st="0" end="0"/>
                                            </p:txEl>
                                          </p:spTgt>
                                        </p:tgtEl>
                                      </p:cBhvr>
                                      <p:to x="100000" y="100000"/>
                                    </p:animScale>
                                    <p:animScale>
                                      <p:cBhvr>
                                        <p:cTn id="55" dur="26">
                                          <p:stCondLst>
                                            <p:cond delay="1808"/>
                                          </p:stCondLst>
                                        </p:cTn>
                                        <p:tgtEl>
                                          <p:spTgt spid="4">
                                            <p:txEl>
                                              <p:pRg st="0" end="0"/>
                                            </p:txEl>
                                          </p:spTgt>
                                        </p:tgtEl>
                                      </p:cBhvr>
                                      <p:to x="100000" y="95000"/>
                                    </p:animScale>
                                    <p:animScale>
                                      <p:cBhvr>
                                        <p:cTn id="56" dur="166" decel="50000">
                                          <p:stCondLst>
                                            <p:cond delay="1834"/>
                                          </p:stCondLst>
                                        </p:cTn>
                                        <p:tgtEl>
                                          <p:spTgt spid="4">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965" y="0"/>
            <a:ext cx="8229600" cy="985720"/>
          </a:xfrm>
        </p:spPr>
        <p:txBody>
          <a:bodyPr/>
          <a:lstStyle/>
          <a:p>
            <a:pPr algn="ctr"/>
            <a:r>
              <a:rPr lang="fr-FR" b="1" dirty="0" smtClean="0">
                <a:effectLst>
                  <a:outerShdw blurRad="38100" dist="38100" dir="2700000" algn="tl">
                    <a:srgbClr val="000000">
                      <a:alpha val="43137"/>
                    </a:srgbClr>
                  </a:outerShdw>
                </a:effectLst>
              </a:rPr>
              <a:t>Evaluation </a:t>
            </a:r>
            <a:endParaRPr lang="fr-FR"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8661" y="833015"/>
            <a:ext cx="8229600" cy="4525963"/>
          </a:xfrm>
        </p:spPr>
        <p:txBody>
          <a:bodyPr>
            <a:normAutofit/>
          </a:bodyPr>
          <a:lstStyle/>
          <a:p>
            <a:pPr marL="571500" indent="-571500">
              <a:buClr>
                <a:schemeClr val="accent6"/>
              </a:buClr>
              <a:buFont typeface="+mj-lt"/>
              <a:buAutoNum type="romanUcPeriod"/>
            </a:pPr>
            <a:r>
              <a:rPr lang="fr-FR" b="1" dirty="0">
                <a:solidFill>
                  <a:schemeClr val="accent1">
                    <a:lumMod val="75000"/>
                  </a:schemeClr>
                </a:solidFill>
                <a:effectLst>
                  <a:outerShdw blurRad="38100" dist="38100" dir="2700000" algn="tl">
                    <a:srgbClr val="000000">
                      <a:alpha val="43137"/>
                    </a:srgbClr>
                  </a:outerShdw>
                </a:effectLst>
              </a:rPr>
              <a:t>Quels sont les types de dents que tu peux trouver chez l’homme? Pourquoi? </a:t>
            </a:r>
            <a:r>
              <a:rPr lang="fr-FR" b="1" dirty="0" smtClean="0">
                <a:solidFill>
                  <a:schemeClr val="accent6"/>
                </a:solidFill>
                <a:effectLst>
                  <a:outerShdw blurRad="38100" dist="38100" dir="2700000" algn="tl">
                    <a:srgbClr val="000000">
                      <a:alpha val="43137"/>
                    </a:srgbClr>
                  </a:outerShdw>
                </a:effectLst>
              </a:rPr>
              <a:t>( 2 pts)</a:t>
            </a:r>
            <a:endParaRPr lang="fr-FR" b="1" dirty="0">
              <a:solidFill>
                <a:schemeClr val="accent6"/>
              </a:solidFill>
              <a:effectLst>
                <a:outerShdw blurRad="38100" dist="38100" dir="2700000" algn="tl">
                  <a:srgbClr val="000000">
                    <a:alpha val="43137"/>
                  </a:srgbClr>
                </a:outerShdw>
              </a:effectLst>
            </a:endParaRPr>
          </a:p>
          <a:p>
            <a:pPr marL="571500" indent="-571500">
              <a:buClr>
                <a:schemeClr val="accent6"/>
              </a:buClr>
              <a:buFont typeface="+mj-lt"/>
              <a:buAutoNum type="romanUcPeriod"/>
            </a:pPr>
            <a:endParaRPr lang="fr-FR" b="1" dirty="0">
              <a:solidFill>
                <a:schemeClr val="accent1">
                  <a:lumMod val="75000"/>
                </a:schemeClr>
              </a:solidFill>
              <a:effectLst>
                <a:outerShdw blurRad="38100" dist="38100" dir="2700000" algn="tl">
                  <a:srgbClr val="000000">
                    <a:alpha val="43137"/>
                  </a:srgbClr>
                </a:outerShdw>
              </a:effectLst>
            </a:endParaRPr>
          </a:p>
          <a:p>
            <a:pPr marL="571500" indent="-571500">
              <a:buClr>
                <a:schemeClr val="accent6"/>
              </a:buClr>
              <a:buFont typeface="+mj-lt"/>
              <a:buAutoNum type="romanUcPeriod"/>
            </a:pPr>
            <a:r>
              <a:rPr lang="fr-FR" b="1" dirty="0">
                <a:solidFill>
                  <a:schemeClr val="accent1">
                    <a:lumMod val="75000"/>
                  </a:schemeClr>
                </a:solidFill>
                <a:effectLst>
                  <a:outerShdw blurRad="38100" dist="38100" dir="2700000" algn="tl">
                    <a:srgbClr val="000000">
                      <a:alpha val="43137"/>
                    </a:srgbClr>
                  </a:outerShdw>
                </a:effectLst>
              </a:rPr>
              <a:t>Quel est l’intrus et pourquoi</a:t>
            </a:r>
            <a:r>
              <a:rPr lang="fr-FR" b="1" dirty="0" smtClean="0">
                <a:solidFill>
                  <a:schemeClr val="accent1">
                    <a:lumMod val="75000"/>
                  </a:schemeClr>
                </a:solidFill>
                <a:effectLst>
                  <a:outerShdw blurRad="38100" dist="38100" dir="2700000" algn="tl">
                    <a:srgbClr val="000000">
                      <a:alpha val="43137"/>
                    </a:srgbClr>
                  </a:outerShdw>
                </a:effectLst>
              </a:rPr>
              <a:t>?  </a:t>
            </a:r>
            <a:r>
              <a:rPr lang="fr-FR" b="1" dirty="0">
                <a:solidFill>
                  <a:schemeClr val="accent6"/>
                </a:solidFill>
                <a:effectLst>
                  <a:outerShdw blurRad="38100" dist="38100" dir="2700000" algn="tl">
                    <a:srgbClr val="000000">
                      <a:alpha val="43137"/>
                    </a:srgbClr>
                  </a:outerShdw>
                </a:effectLst>
              </a:rPr>
              <a:t>(3 pts</a:t>
            </a:r>
            <a:r>
              <a:rPr lang="fr-FR" b="1" dirty="0" smtClean="0">
                <a:solidFill>
                  <a:schemeClr val="accent6"/>
                </a:solidFill>
                <a:effectLst>
                  <a:outerShdw blurRad="38100" dist="38100" dir="2700000" algn="tl">
                    <a:srgbClr val="000000">
                      <a:alpha val="43137"/>
                    </a:srgbClr>
                  </a:outerShdw>
                </a:effectLst>
              </a:rPr>
              <a:t>)</a:t>
            </a:r>
          </a:p>
          <a:p>
            <a:pPr marL="0" indent="0">
              <a:buClr>
                <a:schemeClr val="accent6"/>
              </a:buClr>
              <a:buNone/>
            </a:pPr>
            <a:r>
              <a:rPr lang="fr-FR" b="1" dirty="0" smtClean="0">
                <a:solidFill>
                  <a:schemeClr val="accent6"/>
                </a:solidFill>
                <a:effectLst>
                  <a:outerShdw blurRad="38100" dist="38100" dir="2700000" algn="tl">
                    <a:srgbClr val="000000">
                      <a:alpha val="43137"/>
                    </a:srgbClr>
                  </a:outerShdw>
                </a:effectLst>
              </a:rPr>
              <a:t> </a:t>
            </a:r>
            <a:endParaRPr lang="fr-FR" b="1" dirty="0">
              <a:solidFill>
                <a:schemeClr val="accent6"/>
              </a:solidFill>
              <a:effectLst>
                <a:outerShdw blurRad="38100" dist="38100" dir="2700000" algn="tl">
                  <a:srgbClr val="000000">
                    <a:alpha val="43137"/>
                  </a:srgbClr>
                </a:outerShdw>
              </a:effectLst>
            </a:endParaRPr>
          </a:p>
          <a:p>
            <a:pPr marL="1771650" lvl="3" indent="-514350">
              <a:buClr>
                <a:schemeClr val="accent6"/>
              </a:buClr>
              <a:buFont typeface="+mj-lt"/>
              <a:buAutoNum type="alphaLcPeriod"/>
            </a:pPr>
            <a:r>
              <a:rPr lang="fr-FR" sz="2800" b="1" dirty="0">
                <a:solidFill>
                  <a:schemeClr val="accent1">
                    <a:lumMod val="75000"/>
                  </a:schemeClr>
                </a:solidFill>
                <a:effectLst>
                  <a:outerShdw blurRad="38100" dist="38100" dir="2700000" algn="tl">
                    <a:srgbClr val="000000">
                      <a:alpha val="43137"/>
                    </a:srgbClr>
                  </a:outerShdw>
                </a:effectLst>
              </a:rPr>
              <a:t>Lapin _ Cheval _ Chien.</a:t>
            </a:r>
          </a:p>
          <a:p>
            <a:pPr marL="1771650" lvl="3" indent="-514350">
              <a:buClr>
                <a:schemeClr val="accent6"/>
              </a:buClr>
              <a:buFont typeface="+mj-lt"/>
              <a:buAutoNum type="alphaLcPeriod"/>
            </a:pPr>
            <a:r>
              <a:rPr lang="fr-FR" sz="2800" b="1" dirty="0">
                <a:solidFill>
                  <a:schemeClr val="accent1">
                    <a:lumMod val="75000"/>
                  </a:schemeClr>
                </a:solidFill>
                <a:effectLst>
                  <a:outerShdw blurRad="38100" dist="38100" dir="2700000" algn="tl">
                    <a:srgbClr val="000000">
                      <a:alpha val="43137"/>
                    </a:srgbClr>
                  </a:outerShdw>
                </a:effectLst>
              </a:rPr>
              <a:t>Tigre _ Lion _  Mouton. </a:t>
            </a:r>
          </a:p>
        </p:txBody>
      </p:sp>
    </p:spTree>
    <p:extLst>
      <p:ext uri="{BB962C8B-B14F-4D97-AF65-F5344CB8AC3E}">
        <p14:creationId xmlns:p14="http://schemas.microsoft.com/office/powerpoint/2010/main" val="31048030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5379</TotalTime>
  <Words>665</Words>
  <Application>Microsoft Office PowerPoint</Application>
  <PresentationFormat>On-screen Show (4:3)</PresentationFormat>
  <Paragraphs>97</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Wingdings</vt:lpstr>
      <vt:lpstr>Office Theme</vt:lpstr>
      <vt:lpstr>L’appareil digestif et le régime alimentaire (EB5)</vt:lpstr>
      <vt:lpstr>Choisir  la bonne réponse: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Observer les 3 photos suivantes: </vt:lpstr>
      <vt:lpstr>PowerPoint Presentation</vt:lpstr>
      <vt:lpstr>Sais-tu qu’il y a 3 sortes de dents?? </vt:lpstr>
      <vt:lpstr>L’incisive??</vt:lpstr>
      <vt:lpstr>La canine?? </vt:lpstr>
      <vt:lpstr>La molaire?? </vt:lpstr>
      <vt:lpstr>Mâchoires: Cheval, Chien ??</vt:lpstr>
      <vt:lpstr>PowerPoint Presentation</vt:lpstr>
      <vt:lpstr>PowerPoint Presentation</vt:lpstr>
      <vt:lpstr>Mâchoires: Cheval, Chien</vt:lpstr>
      <vt:lpstr>Mâchoires: Ours </vt:lpstr>
      <vt:lpstr>PowerPoint Presentation</vt:lpstr>
      <vt:lpstr>Et si l’animal était un oiseau?</vt:lpstr>
      <vt:lpstr>PowerPoint Presentation</vt:lpstr>
      <vt:lpstr>PowerPoint Presentation</vt:lpstr>
      <vt:lpstr>PowerPoint Presentation</vt:lpstr>
      <vt:lpstr>PowerPoint Presentation</vt:lpstr>
      <vt:lpstr>Synthèse </vt:lpstr>
      <vt:lpstr>PowerPoint Presentation</vt:lpstr>
      <vt:lpstr>Evaluation </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WIN7</cp:lastModifiedBy>
  <cp:revision>49</cp:revision>
  <dcterms:created xsi:type="dcterms:W3CDTF">2013-08-21T19:17:07Z</dcterms:created>
  <dcterms:modified xsi:type="dcterms:W3CDTF">2018-04-23T16:45:34Z</dcterms:modified>
</cp:coreProperties>
</file>